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lnSpc>
                <a:spcPct val="100000"/>
              </a:lnSpc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If you want to change the picture background.</a:t>
            </a:r>
          </a:p>
          <a:p>
            <a:pPr defTabSz="914215">
              <a:lnSpc>
                <a:spcPct val="100000"/>
              </a:lnSpc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1) Select the shape (in front of the image) and send it to back</a:t>
            </a:r>
          </a:p>
          <a:p>
            <a:pPr defTabSz="914215">
              <a:lnSpc>
                <a:spcPct val="100000"/>
              </a:lnSpc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2) Delete the image and drag and drop you own // 3) Send to back the new image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sueyhan/webCrawling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2" indent="-296332" algn="ctr">
              <a:spcBef>
                <a:spcPts val="0"/>
              </a:spcBef>
              <a:defRPr sz="2400"/>
            </a:lvl2pPr>
            <a:lvl3pPr marL="1185332" indent="-296332" algn="ctr">
              <a:spcBef>
                <a:spcPts val="0"/>
              </a:spcBef>
              <a:defRPr sz="2400"/>
            </a:lvl3pPr>
            <a:lvl4pPr marL="1629833" indent="-296332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22748"/>
            <a:ext cx="10464800" cy="77470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hite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xfrm>
            <a:off x="12015276" y="7829899"/>
            <a:ext cx="336237" cy="338817"/>
          </a:xfrm>
          <a:prstGeom prst="rect">
            <a:avLst/>
          </a:prstGeom>
        </p:spPr>
        <p:txBody>
          <a:bodyPr lIns="48758" tIns="48758" rIns="48758" bIns="48758" anchor="ctr"/>
          <a:lstStyle>
            <a:lvl1pPr algn="r" defTabSz="1300218"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158834" y="7892660"/>
            <a:ext cx="4697345" cy="77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George Washington University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4153117" y="9278948"/>
            <a:ext cx="4698566" cy="834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1" tIns="48761" rIns="48761" bIns="48761">
            <a:spAutoFit/>
          </a:bodyPr>
          <a:lstStyle>
            <a:lvl1pPr defTabSz="1300218"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https://github.com/sueyhan/webCrawling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12389946" y="431692"/>
            <a:ext cx="307991" cy="313423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158834" y="7892660"/>
            <a:ext cx="4697345" cy="77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George Washington University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2389946" y="431692"/>
            <a:ext cx="307991" cy="313423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5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382" y="1216319"/>
            <a:ext cx="13001422" cy="7315201"/>
          </a:xfrm>
          <a:prstGeom prst="rect">
            <a:avLst/>
          </a:prstGeom>
          <a:solidFill>
            <a:srgbClr val="445469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4345135" y="3200400"/>
            <a:ext cx="4373903" cy="3352800"/>
          </a:xfrm>
          <a:prstGeom prst="rect">
            <a:avLst/>
          </a:prstGeom>
          <a:solidFill>
            <a:srgbClr val="1EA185">
              <a:alpha val="64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236165" y="4496329"/>
            <a:ext cx="6591842" cy="1928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>
            <a:spAutoFit/>
          </a:bodyPr>
          <a:lstStyle>
            <a:lvl1pPr defTabSz="1300218">
              <a:defRPr b="1" sz="6200">
                <a:solidFill>
                  <a:srgbClr val="FFFFFF"/>
                </a:solidFill>
              </a:defRPr>
            </a:lvl1pPr>
          </a:lstStyle>
          <a:p>
            <a:pPr/>
            <a:r>
              <a:t>Web Crawling on TripAdvisor</a:t>
            </a:r>
          </a:p>
        </p:txBody>
      </p:sp>
      <p:sp>
        <p:nvSpPr>
          <p:cNvPr id="167" name="Shape 167"/>
          <p:cNvSpPr/>
          <p:nvPr/>
        </p:nvSpPr>
        <p:spPr>
          <a:xfrm>
            <a:off x="6155513" y="3728560"/>
            <a:ext cx="728104" cy="592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38" y="21600"/>
                </a:lnTo>
                <a:lnTo>
                  <a:pt x="1083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6793" y="2681"/>
                </a:moveTo>
                <a:lnTo>
                  <a:pt x="9464" y="2681"/>
                </a:lnTo>
                <a:lnTo>
                  <a:pt x="9464" y="5362"/>
                </a:lnTo>
                <a:lnTo>
                  <a:pt x="6793" y="5362"/>
                </a:lnTo>
                <a:lnTo>
                  <a:pt x="6793" y="2681"/>
                </a:lnTo>
                <a:close/>
                <a:moveTo>
                  <a:pt x="6793" y="8119"/>
                </a:moveTo>
                <a:lnTo>
                  <a:pt x="9464" y="8119"/>
                </a:lnTo>
                <a:lnTo>
                  <a:pt x="9464" y="10800"/>
                </a:lnTo>
                <a:lnTo>
                  <a:pt x="6793" y="10800"/>
                </a:lnTo>
                <a:lnTo>
                  <a:pt x="6793" y="8119"/>
                </a:lnTo>
                <a:close/>
                <a:moveTo>
                  <a:pt x="6793" y="13481"/>
                </a:moveTo>
                <a:lnTo>
                  <a:pt x="9464" y="13481"/>
                </a:lnTo>
                <a:lnTo>
                  <a:pt x="9464" y="16238"/>
                </a:lnTo>
                <a:lnTo>
                  <a:pt x="6793" y="16238"/>
                </a:lnTo>
                <a:lnTo>
                  <a:pt x="6793" y="13481"/>
                </a:lnTo>
                <a:close/>
                <a:moveTo>
                  <a:pt x="1374" y="2681"/>
                </a:moveTo>
                <a:lnTo>
                  <a:pt x="4045" y="2681"/>
                </a:lnTo>
                <a:lnTo>
                  <a:pt x="4045" y="5362"/>
                </a:lnTo>
                <a:lnTo>
                  <a:pt x="1374" y="5362"/>
                </a:lnTo>
                <a:lnTo>
                  <a:pt x="1374" y="2681"/>
                </a:lnTo>
                <a:close/>
                <a:moveTo>
                  <a:pt x="1374" y="8119"/>
                </a:moveTo>
                <a:lnTo>
                  <a:pt x="4045" y="8119"/>
                </a:lnTo>
                <a:lnTo>
                  <a:pt x="4045" y="10800"/>
                </a:lnTo>
                <a:lnTo>
                  <a:pt x="1374" y="10800"/>
                </a:lnTo>
                <a:lnTo>
                  <a:pt x="1374" y="8119"/>
                </a:lnTo>
                <a:close/>
                <a:moveTo>
                  <a:pt x="1374" y="13481"/>
                </a:moveTo>
                <a:lnTo>
                  <a:pt x="4045" y="13481"/>
                </a:lnTo>
                <a:lnTo>
                  <a:pt x="4045" y="16238"/>
                </a:lnTo>
                <a:lnTo>
                  <a:pt x="1374" y="16238"/>
                </a:lnTo>
                <a:lnTo>
                  <a:pt x="1374" y="13481"/>
                </a:lnTo>
                <a:close/>
                <a:moveTo>
                  <a:pt x="12136" y="6740"/>
                </a:moveTo>
                <a:lnTo>
                  <a:pt x="21600" y="6740"/>
                </a:lnTo>
                <a:lnTo>
                  <a:pt x="21600" y="8119"/>
                </a:lnTo>
                <a:lnTo>
                  <a:pt x="12136" y="8119"/>
                </a:lnTo>
                <a:lnTo>
                  <a:pt x="12136" y="6740"/>
                </a:lnTo>
                <a:close/>
                <a:moveTo>
                  <a:pt x="12136" y="21600"/>
                </a:moveTo>
                <a:lnTo>
                  <a:pt x="14883" y="21600"/>
                </a:lnTo>
                <a:lnTo>
                  <a:pt x="14883" y="16238"/>
                </a:lnTo>
                <a:lnTo>
                  <a:pt x="18929" y="16238"/>
                </a:lnTo>
                <a:lnTo>
                  <a:pt x="18929" y="21600"/>
                </a:lnTo>
                <a:lnTo>
                  <a:pt x="21600" y="21600"/>
                </a:lnTo>
                <a:lnTo>
                  <a:pt x="21600" y="9421"/>
                </a:lnTo>
                <a:lnTo>
                  <a:pt x="12136" y="9421"/>
                </a:lnTo>
                <a:lnTo>
                  <a:pt x="121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4" name="Group 174"/>
          <p:cNvGrpSpPr/>
          <p:nvPr/>
        </p:nvGrpSpPr>
        <p:grpSpPr>
          <a:xfrm>
            <a:off x="5544066" y="5396252"/>
            <a:ext cx="1950727" cy="128525"/>
            <a:chOff x="0" y="-1"/>
            <a:chExt cx="1950726" cy="128524"/>
          </a:xfrm>
        </p:grpSpPr>
        <p:sp>
          <p:nvSpPr>
            <p:cNvPr id="168" name="Shape 168"/>
            <p:cNvSpPr/>
            <p:nvPr/>
          </p:nvSpPr>
          <p:spPr>
            <a:xfrm flipH="1" rot="10800000">
              <a:off x="-1" y="-1"/>
              <a:ext cx="290260" cy="128525"/>
            </a:xfrm>
            <a:prstGeom prst="rect">
              <a:avLst/>
            </a:pr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 flipH="1" rot="10800000">
              <a:off x="330656" y="-1"/>
              <a:ext cx="290262" cy="128525"/>
            </a:xfrm>
            <a:prstGeom prst="rect">
              <a:avLst/>
            </a:pr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 flipH="1" rot="10800000">
              <a:off x="671613" y="-1"/>
              <a:ext cx="290261" cy="128525"/>
            </a:xfrm>
            <a:prstGeom prst="rect">
              <a:avLst/>
            </a:pr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 flipH="1" rot="10800000">
              <a:off x="1002342" y="-1"/>
              <a:ext cx="290261" cy="128525"/>
            </a:xfrm>
            <a:prstGeom prst="rect">
              <a:avLst/>
            </a:pr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 flipH="1" rot="10800000">
              <a:off x="1332998" y="-1"/>
              <a:ext cx="290262" cy="128525"/>
            </a:xfrm>
            <a:prstGeom prst="rect">
              <a:avLst/>
            </a:pr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 flipH="1" rot="10800000">
              <a:off x="1660464" y="-1"/>
              <a:ext cx="290262" cy="128525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2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22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74" grpId="4"/>
      <p:bldP build="whole" bldLvl="1" animBg="1" rev="0" advAuto="0" spid="166" grpId="3"/>
      <p:bldP build="whole" bldLvl="1" animBg="1" rev="0" advAuto="0" spid="16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 274"/>
          <p:cNvGraphicFramePr/>
          <p:nvPr/>
        </p:nvGraphicFramePr>
        <p:xfrm>
          <a:off x="1083859" y="1687394"/>
          <a:ext cx="11582401" cy="47498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30400"/>
                <a:gridCol w="1930400"/>
                <a:gridCol w="1930400"/>
                <a:gridCol w="1930400"/>
                <a:gridCol w="1930400"/>
                <a:gridCol w="1930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#1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Layana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#2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Pimalai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#3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https://www.tripadvisor.com/Hotel_Review-g1507...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Ban Sainai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#4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The Tubkaak Krabi Boutique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#5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https://www.tripadvisor.com/Hotel_Review-g1597...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Rayavadee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#6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The Houben Hotel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#7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Phulay Bay, a Ritz-Carlton Reserve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#8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Lanta Castaway Beach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#9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Amari Vogue Krabi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#10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Nakamanda Resort &amp;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:push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80"/>
          <p:cNvGrpSpPr/>
          <p:nvPr/>
        </p:nvGrpSpPr>
        <p:grpSpPr>
          <a:xfrm>
            <a:off x="10233344" y="4110021"/>
            <a:ext cx="2182517" cy="878640"/>
            <a:chOff x="0" y="-2"/>
            <a:chExt cx="2182516" cy="878639"/>
          </a:xfrm>
        </p:grpSpPr>
        <p:grpSp>
          <p:nvGrpSpPr>
            <p:cNvPr id="278" name="Group 278"/>
            <p:cNvGrpSpPr/>
            <p:nvPr/>
          </p:nvGrpSpPr>
          <p:grpSpPr>
            <a:xfrm>
              <a:off x="123798" y="-3"/>
              <a:ext cx="1274132" cy="323602"/>
              <a:chOff x="0" y="-1"/>
              <a:chExt cx="1274131" cy="323600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-1" y="-2"/>
                <a:ext cx="1274132" cy="323602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-1" y="22098"/>
                <a:ext cx="1274132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Location</a:t>
                </a:r>
              </a:p>
            </p:txBody>
          </p:sp>
        </p:grpSp>
        <p:sp>
          <p:nvSpPr>
            <p:cNvPr id="279" name="Shape 279"/>
            <p:cNvSpPr/>
            <p:nvPr/>
          </p:nvSpPr>
          <p:spPr>
            <a:xfrm>
              <a:off x="-1" y="316825"/>
              <a:ext cx="2182517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With street, region, area and country</a:t>
              </a:r>
            </a:p>
          </p:txBody>
        </p:sp>
      </p:grpSp>
      <p:sp>
        <p:nvSpPr>
          <p:cNvPr id="281" name="Shape 281"/>
          <p:cNvSpPr/>
          <p:nvPr/>
        </p:nvSpPr>
        <p:spPr>
          <a:xfrm flipH="1" rot="10800000">
            <a:off x="3765308" y="3998986"/>
            <a:ext cx="6591842" cy="272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84" name="Group 284"/>
          <p:cNvGrpSpPr/>
          <p:nvPr/>
        </p:nvGrpSpPr>
        <p:grpSpPr>
          <a:xfrm>
            <a:off x="3217456" y="473502"/>
            <a:ext cx="6591849" cy="1928367"/>
            <a:chOff x="0" y="0"/>
            <a:chExt cx="6591848" cy="1928366"/>
          </a:xfrm>
        </p:grpSpPr>
        <p:sp>
          <p:nvSpPr>
            <p:cNvPr id="282" name="Shape 282"/>
            <p:cNvSpPr/>
            <p:nvPr/>
          </p:nvSpPr>
          <p:spPr>
            <a:xfrm>
              <a:off x="-1" y="-1"/>
              <a:ext cx="6591850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1779" y="1085482"/>
              <a:ext cx="828291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285" name="image1.png"/>
          <p:cNvPicPr>
            <a:picLocks noChangeAspect="1"/>
          </p:cNvPicPr>
          <p:nvPr/>
        </p:nvPicPr>
        <p:blipFill>
          <a:blip r:embed="rId2">
            <a:alphaModFix amt="70643"/>
            <a:extLst/>
          </a:blip>
          <a:stretch>
            <a:fillRect/>
          </a:stretch>
        </p:blipFill>
        <p:spPr>
          <a:xfrm>
            <a:off x="327176" y="3169828"/>
            <a:ext cx="8271351" cy="450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2"/>
      <p:bldP build="whole" bldLvl="1" animBg="1" rev="0" advAuto="0" spid="280" grpId="3"/>
      <p:bldP build="whole" bldLvl="1" animBg="1" rev="0" advAuto="0" spid="28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1"/>
          <p:cNvGrpSpPr/>
          <p:nvPr/>
        </p:nvGrpSpPr>
        <p:grpSpPr>
          <a:xfrm>
            <a:off x="769243" y="3539652"/>
            <a:ext cx="2157995" cy="907152"/>
            <a:chOff x="0" y="-2"/>
            <a:chExt cx="2157994" cy="907150"/>
          </a:xfrm>
        </p:grpSpPr>
        <p:grpSp>
          <p:nvGrpSpPr>
            <p:cNvPr id="289" name="Group 289"/>
            <p:cNvGrpSpPr/>
            <p:nvPr/>
          </p:nvGrpSpPr>
          <p:grpSpPr>
            <a:xfrm>
              <a:off x="139230" y="-3"/>
              <a:ext cx="1321111" cy="323604"/>
              <a:chOff x="-1" y="0"/>
              <a:chExt cx="1321110" cy="323602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-2" y="-1"/>
                <a:ext cx="1321111" cy="32360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-2" y="41148"/>
                <a:ext cx="1321111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Highlights</a:t>
                </a:r>
              </a:p>
            </p:txBody>
          </p:sp>
        </p:grpSp>
        <p:sp>
          <p:nvSpPr>
            <p:cNvPr id="290" name="Shape 290"/>
            <p:cNvSpPr/>
            <p:nvPr/>
          </p:nvSpPr>
          <p:spPr>
            <a:xfrm>
              <a:off x="-1" y="307236"/>
              <a:ext cx="2157996" cy="599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What special interests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hotels can offer</a:t>
              </a:r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10230583" y="6109451"/>
            <a:ext cx="2187277" cy="902967"/>
            <a:chOff x="0" y="-2"/>
            <a:chExt cx="2187275" cy="902965"/>
          </a:xfrm>
        </p:grpSpPr>
        <p:grpSp>
          <p:nvGrpSpPr>
            <p:cNvPr id="294" name="Group 294"/>
            <p:cNvGrpSpPr/>
            <p:nvPr/>
          </p:nvGrpSpPr>
          <p:grpSpPr>
            <a:xfrm>
              <a:off x="129475" y="-3"/>
              <a:ext cx="1366073" cy="323600"/>
              <a:chOff x="-1" y="-1"/>
              <a:chExt cx="1366072" cy="323598"/>
            </a:xfrm>
          </p:grpSpPr>
          <p:sp>
            <p:nvSpPr>
              <p:cNvPr id="292" name="Shape 292"/>
              <p:cNvSpPr/>
              <p:nvPr/>
            </p:nvSpPr>
            <p:spPr>
              <a:xfrm>
                <a:off x="-2" y="-2"/>
                <a:ext cx="1366074" cy="323600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-2" y="22096"/>
                <a:ext cx="136607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Services</a:t>
                </a:r>
              </a:p>
            </p:txBody>
          </p:sp>
        </p:grpSp>
        <p:sp>
          <p:nvSpPr>
            <p:cNvPr id="295" name="Shape 295"/>
            <p:cNvSpPr/>
            <p:nvPr/>
          </p:nvSpPr>
          <p:spPr>
            <a:xfrm>
              <a:off x="-1" y="341151"/>
              <a:ext cx="2187277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What kind of services they can provide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10233344" y="4110021"/>
            <a:ext cx="2182517" cy="878640"/>
            <a:chOff x="0" y="-2"/>
            <a:chExt cx="2182516" cy="878639"/>
          </a:xfrm>
        </p:grpSpPr>
        <p:grpSp>
          <p:nvGrpSpPr>
            <p:cNvPr id="299" name="Group 299"/>
            <p:cNvGrpSpPr/>
            <p:nvPr/>
          </p:nvGrpSpPr>
          <p:grpSpPr>
            <a:xfrm>
              <a:off x="123798" y="-3"/>
              <a:ext cx="1274132" cy="323602"/>
              <a:chOff x="0" y="-1"/>
              <a:chExt cx="1274131" cy="323600"/>
            </a:xfrm>
          </p:grpSpPr>
          <p:sp>
            <p:nvSpPr>
              <p:cNvPr id="297" name="Shape 297"/>
              <p:cNvSpPr/>
              <p:nvPr/>
            </p:nvSpPr>
            <p:spPr>
              <a:xfrm>
                <a:off x="-1" y="-2"/>
                <a:ext cx="1274132" cy="323602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-1" y="22098"/>
                <a:ext cx="1274132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Room Type</a:t>
                </a:r>
              </a:p>
            </p:txBody>
          </p:sp>
        </p:grpSp>
        <p:sp>
          <p:nvSpPr>
            <p:cNvPr id="300" name="Shape 300"/>
            <p:cNvSpPr/>
            <p:nvPr/>
          </p:nvSpPr>
          <p:spPr>
            <a:xfrm>
              <a:off x="-1" y="316825"/>
              <a:ext cx="2182517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Mainly about whether non-smoking or not</a:t>
              </a:r>
            </a:p>
          </p:txBody>
        </p:sp>
      </p:grpSp>
      <p:sp>
        <p:nvSpPr>
          <p:cNvPr id="302" name="Shape 302"/>
          <p:cNvSpPr/>
          <p:nvPr/>
        </p:nvSpPr>
        <p:spPr>
          <a:xfrm flipH="1">
            <a:off x="2290589" y="3717876"/>
            <a:ext cx="2395693" cy="27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303" name="Shape 303"/>
          <p:cNvSpPr/>
          <p:nvPr/>
        </p:nvSpPr>
        <p:spPr>
          <a:xfrm flipH="1" rot="10800000">
            <a:off x="6208402" y="4271825"/>
            <a:ext cx="4148749" cy="1504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9612454" y="6271257"/>
            <a:ext cx="747617" cy="1080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931" y="21600"/>
                </a:lnTo>
                <a:lnTo>
                  <a:pt x="4931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07" name="Group 307"/>
          <p:cNvGrpSpPr/>
          <p:nvPr/>
        </p:nvGrpSpPr>
        <p:grpSpPr>
          <a:xfrm>
            <a:off x="3217456" y="473502"/>
            <a:ext cx="6591849" cy="1928367"/>
            <a:chOff x="0" y="0"/>
            <a:chExt cx="6591848" cy="1928366"/>
          </a:xfrm>
        </p:grpSpPr>
        <p:sp>
          <p:nvSpPr>
            <p:cNvPr id="305" name="Shape 305"/>
            <p:cNvSpPr/>
            <p:nvPr/>
          </p:nvSpPr>
          <p:spPr>
            <a:xfrm>
              <a:off x="-1" y="-1"/>
              <a:ext cx="6591850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2881779" y="1085482"/>
              <a:ext cx="828291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308" name="image4.png"/>
          <p:cNvPicPr>
            <a:picLocks noChangeAspect="1"/>
          </p:cNvPicPr>
          <p:nvPr/>
        </p:nvPicPr>
        <p:blipFill>
          <a:blip r:embed="rId2">
            <a:alphaModFix amt="63756"/>
            <a:extLst/>
          </a:blip>
          <a:stretch>
            <a:fillRect/>
          </a:stretch>
        </p:blipFill>
        <p:spPr>
          <a:xfrm>
            <a:off x="2834894" y="2618668"/>
            <a:ext cx="6939486" cy="524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  <p:bldP build="whole" bldLvl="1" animBg="1" rev="0" advAuto="0" spid="303" grpId="6"/>
      <p:bldP build="whole" bldLvl="1" animBg="1" rev="0" advAuto="0" spid="301" grpId="7"/>
      <p:bldP build="whole" bldLvl="1" animBg="1" rev="0" advAuto="0" spid="296" grpId="5"/>
      <p:bldP build="whole" bldLvl="1" animBg="1" rev="0" advAuto="0" spid="302" grpId="2"/>
      <p:bldP build="whole" bldLvl="1" animBg="1" rev="0" advAuto="0" spid="291" grpId="3"/>
      <p:bldP build="whole" bldLvl="1" animBg="1" rev="0" advAuto="0" spid="304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Table 310"/>
          <p:cNvGraphicFramePr/>
          <p:nvPr/>
        </p:nvGraphicFramePr>
        <p:xfrm>
          <a:off x="3185984" y="330200"/>
          <a:ext cx="7010401" cy="86567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76300"/>
                <a:gridCol w="876300"/>
                <a:gridCol w="876300"/>
                <a:gridCol w="876300"/>
                <a:gridCol w="876300"/>
                <a:gridCol w="876300"/>
                <a:gridCol w="876300"/>
                <a:gridCol w="876300"/>
              </a:tblGrid>
              <a:tr h="540942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857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Amphoe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316"/>
          <p:cNvGrpSpPr/>
          <p:nvPr/>
        </p:nvGrpSpPr>
        <p:grpSpPr>
          <a:xfrm>
            <a:off x="769243" y="3539652"/>
            <a:ext cx="2157995" cy="1669151"/>
            <a:chOff x="0" y="-2"/>
            <a:chExt cx="2157994" cy="1669149"/>
          </a:xfrm>
        </p:grpSpPr>
        <p:grpSp>
          <p:nvGrpSpPr>
            <p:cNvPr id="314" name="Group 314"/>
            <p:cNvGrpSpPr/>
            <p:nvPr/>
          </p:nvGrpSpPr>
          <p:grpSpPr>
            <a:xfrm>
              <a:off x="139230" y="-3"/>
              <a:ext cx="1321111" cy="323602"/>
              <a:chOff x="-1" y="-1"/>
              <a:chExt cx="1321110" cy="323600"/>
            </a:xfrm>
          </p:grpSpPr>
          <p:sp>
            <p:nvSpPr>
              <p:cNvPr id="312" name="Shape 312"/>
              <p:cNvSpPr/>
              <p:nvPr/>
            </p:nvSpPr>
            <p:spPr>
              <a:xfrm>
                <a:off x="-2" y="-2"/>
                <a:ext cx="1321111" cy="32360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-2" y="41147"/>
                <a:ext cx="1321111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rating</a:t>
                </a:r>
              </a:p>
            </p:txBody>
          </p:sp>
        </p:grpSp>
        <p:sp>
          <p:nvSpPr>
            <p:cNvPr id="315" name="Shape 315"/>
            <p:cNvSpPr/>
            <p:nvPr/>
          </p:nvSpPr>
          <p:spPr>
            <a:xfrm>
              <a:off x="-1" y="307235"/>
              <a:ext cx="2157996" cy="1361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The ratings of a group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of persons for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purposes, in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seasons and of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travel types</a:t>
              </a:r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10599263" y="6109451"/>
            <a:ext cx="2187276" cy="687070"/>
            <a:chOff x="0" y="-1"/>
            <a:chExt cx="2187275" cy="687068"/>
          </a:xfrm>
        </p:grpSpPr>
        <p:grpSp>
          <p:nvGrpSpPr>
            <p:cNvPr id="319" name="Group 319"/>
            <p:cNvGrpSpPr/>
            <p:nvPr/>
          </p:nvGrpSpPr>
          <p:grpSpPr>
            <a:xfrm>
              <a:off x="129475" y="-2"/>
              <a:ext cx="1366072" cy="323604"/>
              <a:chOff x="0" y="0"/>
              <a:chExt cx="1366070" cy="323602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-1" y="-1"/>
                <a:ext cx="1366072" cy="323604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-1" y="22098"/>
                <a:ext cx="1366072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Time of year</a:t>
                </a:r>
              </a:p>
            </p:txBody>
          </p:sp>
        </p:grpSp>
        <p:sp>
          <p:nvSpPr>
            <p:cNvPr id="320" name="Shape 320"/>
            <p:cNvSpPr/>
            <p:nvPr/>
          </p:nvSpPr>
          <p:spPr>
            <a:xfrm>
              <a:off x="-1" y="341154"/>
              <a:ext cx="2187276" cy="345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Seasons in a year</a:t>
              </a:r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10601644" y="4026056"/>
            <a:ext cx="2182517" cy="878640"/>
            <a:chOff x="0" y="-2"/>
            <a:chExt cx="2182516" cy="878639"/>
          </a:xfrm>
        </p:grpSpPr>
        <p:grpSp>
          <p:nvGrpSpPr>
            <p:cNvPr id="324" name="Group 324"/>
            <p:cNvGrpSpPr/>
            <p:nvPr/>
          </p:nvGrpSpPr>
          <p:grpSpPr>
            <a:xfrm>
              <a:off x="123798" y="-3"/>
              <a:ext cx="1274132" cy="323602"/>
              <a:chOff x="0" y="-1"/>
              <a:chExt cx="1274131" cy="323600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-1" y="-2"/>
                <a:ext cx="1274132" cy="323602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-1" y="22098"/>
                <a:ext cx="1274132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languages</a:t>
                </a:r>
              </a:p>
            </p:txBody>
          </p:sp>
        </p:grpSp>
        <p:sp>
          <p:nvSpPr>
            <p:cNvPr id="325" name="Shape 325"/>
            <p:cNvSpPr/>
            <p:nvPr/>
          </p:nvSpPr>
          <p:spPr>
            <a:xfrm>
              <a:off x="-1" y="316825"/>
              <a:ext cx="2182517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literally tell the nationality of the tourists</a:t>
              </a:r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5666456" y="8196331"/>
            <a:ext cx="2356405" cy="871864"/>
            <a:chOff x="0" y="-1"/>
            <a:chExt cx="2356404" cy="871862"/>
          </a:xfrm>
        </p:grpSpPr>
        <p:grpSp>
          <p:nvGrpSpPr>
            <p:cNvPr id="329" name="Group 329"/>
            <p:cNvGrpSpPr/>
            <p:nvPr/>
          </p:nvGrpSpPr>
          <p:grpSpPr>
            <a:xfrm>
              <a:off x="134530" y="-2"/>
              <a:ext cx="1333625" cy="323604"/>
              <a:chOff x="0" y="0"/>
              <a:chExt cx="1333624" cy="323602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-1" y="-1"/>
                <a:ext cx="1333625" cy="323604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-1" y="41148"/>
                <a:ext cx="1333625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Travel type</a:t>
                </a:r>
              </a:p>
            </p:txBody>
          </p:sp>
        </p:grpSp>
        <p:sp>
          <p:nvSpPr>
            <p:cNvPr id="330" name="Shape 330"/>
            <p:cNvSpPr/>
            <p:nvPr/>
          </p:nvSpPr>
          <p:spPr>
            <a:xfrm>
              <a:off x="-1" y="310048"/>
              <a:ext cx="2356406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What the purposes of this travel</a:t>
              </a:r>
            </a:p>
          </p:txBody>
        </p:sp>
      </p:grpSp>
      <p:sp>
        <p:nvSpPr>
          <p:cNvPr id="332" name="Shape 332"/>
          <p:cNvSpPr/>
          <p:nvPr/>
        </p:nvSpPr>
        <p:spPr>
          <a:xfrm flipH="1" rot="16200000">
            <a:off x="5150839" y="6815366"/>
            <a:ext cx="2156277" cy="553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 flipH="1">
            <a:off x="2290590" y="3717876"/>
            <a:ext cx="686005" cy="1890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 flipH="1" rot="10800000">
            <a:off x="9085102" y="4271826"/>
            <a:ext cx="1584639" cy="3871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7435494" y="5652291"/>
            <a:ext cx="3259241" cy="648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36" name="image3.png"/>
          <p:cNvPicPr>
            <a:picLocks noChangeAspect="1"/>
          </p:cNvPicPr>
          <p:nvPr/>
        </p:nvPicPr>
        <p:blipFill>
          <a:blip r:embed="rId2">
            <a:alphaModFix amt="72101"/>
            <a:extLst/>
          </a:blip>
          <a:stretch>
            <a:fillRect/>
          </a:stretch>
        </p:blipFill>
        <p:spPr>
          <a:xfrm>
            <a:off x="2735770" y="1501232"/>
            <a:ext cx="7533262" cy="518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3"/>
      <p:bldP build="whole" bldLvl="1" animBg="1" rev="0" advAuto="0" spid="326" grpId="8"/>
      <p:bldP build="whole" bldLvl="1" animBg="1" rev="0" advAuto="0" spid="316" grpId="2"/>
      <p:bldP build="whole" bldLvl="1" animBg="1" rev="0" advAuto="0" spid="331" grpId="4"/>
      <p:bldP build="whole" bldLvl="1" animBg="1" rev="0" advAuto="0" spid="321" grpId="6"/>
      <p:bldP build="whole" bldLvl="1" animBg="1" rev="0" advAuto="0" spid="333" grpId="1"/>
      <p:bldP build="whole" bldLvl="1" animBg="1" rev="0" advAuto="0" spid="335" grpId="5"/>
      <p:bldP build="whole" bldLvl="1" animBg="1" rev="0" advAuto="0" spid="334" grpId="7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Table 338"/>
          <p:cNvGraphicFramePr/>
          <p:nvPr/>
        </p:nvGraphicFramePr>
        <p:xfrm>
          <a:off x="870826" y="921638"/>
          <a:ext cx="11594270" cy="791031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</a:tblGrid>
              <a:tr h="533348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roup 576"/>
          <p:cNvGrpSpPr/>
          <p:nvPr/>
        </p:nvGrpSpPr>
        <p:grpSpPr>
          <a:xfrm>
            <a:off x="2116163" y="4439721"/>
            <a:ext cx="8971839" cy="3140636"/>
            <a:chOff x="-1" y="-2"/>
            <a:chExt cx="8971838" cy="3140635"/>
          </a:xfrm>
        </p:grpSpPr>
        <p:grpSp>
          <p:nvGrpSpPr>
            <p:cNvPr id="353" name="Group 353"/>
            <p:cNvGrpSpPr/>
            <p:nvPr/>
          </p:nvGrpSpPr>
          <p:grpSpPr>
            <a:xfrm>
              <a:off x="-2" y="-3"/>
              <a:ext cx="8971839" cy="3140636"/>
              <a:chOff x="-1" y="0"/>
              <a:chExt cx="8971838" cy="3140634"/>
            </a:xfrm>
          </p:grpSpPr>
          <p:sp>
            <p:nvSpPr>
              <p:cNvPr id="340" name="Shape 340"/>
              <p:cNvSpPr/>
              <p:nvPr/>
            </p:nvSpPr>
            <p:spPr>
              <a:xfrm>
                <a:off x="-2" y="3022246"/>
                <a:ext cx="4437415" cy="11387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4437638" y="354658"/>
                <a:ext cx="952565" cy="2760400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575022" y="911560"/>
                <a:ext cx="758987" cy="220056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3478544" y="624316"/>
                <a:ext cx="855778" cy="2487811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517139" y="-1"/>
                <a:ext cx="744324" cy="3112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2434392" y="120174"/>
                <a:ext cx="955501" cy="29919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5490586" y="43966"/>
                <a:ext cx="946703" cy="3068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8274011" y="1732258"/>
                <a:ext cx="697394" cy="1403317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-1" y="1732258"/>
                <a:ext cx="697394" cy="140331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771379" y="1418631"/>
                <a:ext cx="703259" cy="1617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97498" y="1245700"/>
                <a:ext cx="90260" cy="198649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338380" y="1166561"/>
                <a:ext cx="855779" cy="1869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4437639" y="3036578"/>
                <a:ext cx="4534199" cy="104057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87988" y="448453"/>
              <a:ext cx="8810090" cy="2508331"/>
              <a:chOff x="0" y="0"/>
              <a:chExt cx="8810089" cy="2508330"/>
            </a:xfrm>
          </p:grpSpPr>
          <p:sp>
            <p:nvSpPr>
              <p:cNvPr id="354" name="Shape 354"/>
              <p:cNvSpPr/>
              <p:nvPr/>
            </p:nvSpPr>
            <p:spPr>
              <a:xfrm>
                <a:off x="4601885" y="216897"/>
                <a:ext cx="99067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4780797" y="216897"/>
                <a:ext cx="90260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4945045" y="216897"/>
                <a:ext cx="101991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5126894" y="216897"/>
                <a:ext cx="101990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4425905" y="665348"/>
                <a:ext cx="9907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4601885" y="665348"/>
                <a:ext cx="99067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4945045" y="665348"/>
                <a:ext cx="10199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4425905" y="1110869"/>
                <a:ext cx="9907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4601885" y="1110869"/>
                <a:ext cx="99067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4780797" y="1110869"/>
                <a:ext cx="90260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4945045" y="1110869"/>
                <a:ext cx="10199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5126894" y="1110869"/>
                <a:ext cx="101990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4425905" y="1553463"/>
                <a:ext cx="99071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4780797" y="1553463"/>
                <a:ext cx="90260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4945045" y="1553463"/>
                <a:ext cx="101991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5126894" y="1553463"/>
                <a:ext cx="101990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4425905" y="2004846"/>
                <a:ext cx="99071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4601885" y="2004846"/>
                <a:ext cx="99067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4780797" y="2004846"/>
                <a:ext cx="90260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5126894" y="2004846"/>
                <a:ext cx="101990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1545692" y="718107"/>
                <a:ext cx="101988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1833128" y="718107"/>
                <a:ext cx="8438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1976844" y="718107"/>
                <a:ext cx="7559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2132293" y="718107"/>
                <a:ext cx="579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1545692" y="893970"/>
                <a:ext cx="101988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1701141" y="893970"/>
                <a:ext cx="78538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1833128" y="893970"/>
                <a:ext cx="84386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132293" y="893970"/>
                <a:ext cx="57990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1545692" y="1069836"/>
                <a:ext cx="101988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1833128" y="1069836"/>
                <a:ext cx="84386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1976844" y="1069836"/>
                <a:ext cx="7559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132293" y="1069836"/>
                <a:ext cx="57990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1545692" y="1266216"/>
                <a:ext cx="101988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1701141" y="1266216"/>
                <a:ext cx="78538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1833128" y="1266216"/>
                <a:ext cx="84386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1976844" y="1266216"/>
                <a:ext cx="75594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2132293" y="1266216"/>
                <a:ext cx="57990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1545692" y="1442081"/>
                <a:ext cx="101988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833128" y="1442081"/>
                <a:ext cx="84386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2132293" y="1442081"/>
                <a:ext cx="57990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1545692" y="1632599"/>
                <a:ext cx="101988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1833128" y="1632599"/>
                <a:ext cx="84386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1976844" y="1632599"/>
                <a:ext cx="75594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2132293" y="1632599"/>
                <a:ext cx="57990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1545692" y="1811395"/>
                <a:ext cx="101988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1701141" y="1811395"/>
                <a:ext cx="78538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1833128" y="1811395"/>
                <a:ext cx="84386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132293" y="1811395"/>
                <a:ext cx="57990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1833128" y="1984328"/>
                <a:ext cx="84386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1976844" y="1984328"/>
                <a:ext cx="75594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1545692" y="2160193"/>
                <a:ext cx="101988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5" name="Shape 405"/>
              <p:cNvSpPr/>
              <p:nvPr/>
            </p:nvSpPr>
            <p:spPr>
              <a:xfrm>
                <a:off x="1701141" y="2160193"/>
                <a:ext cx="78538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1833128" y="2160193"/>
                <a:ext cx="84386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1976844" y="2160193"/>
                <a:ext cx="75594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8" name="Shape 408"/>
              <p:cNvSpPr/>
              <p:nvPr/>
            </p:nvSpPr>
            <p:spPr>
              <a:xfrm>
                <a:off x="2132293" y="2160193"/>
                <a:ext cx="57990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1545692" y="2350712"/>
                <a:ext cx="101988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1833128" y="2350712"/>
                <a:ext cx="84386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2132293" y="2350712"/>
                <a:ext cx="57990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3628129" y="463105"/>
                <a:ext cx="75600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3936091" y="463105"/>
                <a:ext cx="84388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4094474" y="463105"/>
                <a:ext cx="75594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3628129" y="876382"/>
                <a:ext cx="75600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3780643" y="876382"/>
                <a:ext cx="78535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4094474" y="876382"/>
                <a:ext cx="75594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3628129" y="1266218"/>
                <a:ext cx="75600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3936091" y="1266218"/>
                <a:ext cx="84388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4094474" y="1266218"/>
                <a:ext cx="75594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3628129" y="1673632"/>
                <a:ext cx="75600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3780643" y="1673632"/>
                <a:ext cx="78535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4094474" y="1673632"/>
                <a:ext cx="75594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3780643" y="2063468"/>
                <a:ext cx="78535" cy="3452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094474" y="2063468"/>
                <a:ext cx="75594" cy="3452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6508339" y="0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6508339" y="117241"/>
                <a:ext cx="58300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6508339" y="231550"/>
                <a:ext cx="583007" cy="60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6508339" y="351725"/>
                <a:ext cx="583007" cy="550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6508339" y="463105"/>
                <a:ext cx="583007" cy="696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6508339" y="580348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6508339" y="697591"/>
                <a:ext cx="583007" cy="638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6508339" y="817762"/>
                <a:ext cx="583007" cy="579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6508339" y="1052249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6508339" y="1163630"/>
                <a:ext cx="583007" cy="638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6508339" y="1283804"/>
                <a:ext cx="583007" cy="57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6508339" y="1398113"/>
                <a:ext cx="583007" cy="60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6508339" y="1515356"/>
                <a:ext cx="583007" cy="579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6508339" y="1632599"/>
                <a:ext cx="583007" cy="638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6508339" y="1752772"/>
                <a:ext cx="58300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6508339" y="1861221"/>
                <a:ext cx="583007" cy="696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6508339" y="2098642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6508339" y="2218812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6508339" y="2333125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2440258" y="231552"/>
                <a:ext cx="137191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2654368" y="231552"/>
                <a:ext cx="116655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2868478" y="231552"/>
                <a:ext cx="119591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3067922" y="231552"/>
                <a:ext cx="113736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2440258" y="430863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2868478" y="430863"/>
                <a:ext cx="1195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2440258" y="621383"/>
                <a:ext cx="137191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2654368" y="621383"/>
                <a:ext cx="11665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2868478" y="621383"/>
                <a:ext cx="119591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3067922" y="621383"/>
                <a:ext cx="113736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2654368" y="817762"/>
                <a:ext cx="116655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2868478" y="817762"/>
                <a:ext cx="119591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3067922" y="817762"/>
                <a:ext cx="113736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2440258" y="1008284"/>
                <a:ext cx="137191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2654368" y="1008284"/>
                <a:ext cx="116655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2868478" y="1008284"/>
                <a:ext cx="119591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3067922" y="1008284"/>
                <a:ext cx="113736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2440258" y="1207597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2654368" y="1207597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2868478" y="1207597"/>
                <a:ext cx="1195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3067922" y="1207597"/>
                <a:ext cx="11373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440258" y="1398113"/>
                <a:ext cx="137191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2654368" y="1398113"/>
                <a:ext cx="11665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3067922" y="1398113"/>
                <a:ext cx="113736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2440258" y="1594496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2654368" y="1594496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2868478" y="1594496"/>
                <a:ext cx="1195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3067922" y="1594496"/>
                <a:ext cx="11373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2654368" y="1785013"/>
                <a:ext cx="116655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2868478" y="1785013"/>
                <a:ext cx="119591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3067922" y="1785013"/>
                <a:ext cx="113736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2440258" y="1984328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2654368" y="1984328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2868478" y="1984328"/>
                <a:ext cx="1195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2440258" y="2174848"/>
                <a:ext cx="137191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868478" y="2174848"/>
                <a:ext cx="119591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067922" y="2174848"/>
                <a:ext cx="113736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5478852" y="404485"/>
                <a:ext cx="93196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5648967" y="404485"/>
                <a:ext cx="10199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824947" y="404485"/>
                <a:ext cx="10199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6003862" y="404485"/>
                <a:ext cx="101987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182775" y="404485"/>
                <a:ext cx="9026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5478852" y="697589"/>
                <a:ext cx="93196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5648967" y="697589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5824947" y="697589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6182775" y="697589"/>
                <a:ext cx="9026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5478852" y="996561"/>
                <a:ext cx="93196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5824947" y="996561"/>
                <a:ext cx="101991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6003862" y="996561"/>
                <a:ext cx="101987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6182775" y="996561"/>
                <a:ext cx="90261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5478852" y="1283805"/>
                <a:ext cx="93196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5648967" y="1283805"/>
                <a:ext cx="10199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5824947" y="1283805"/>
                <a:ext cx="10199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6003862" y="1283805"/>
                <a:ext cx="101987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6182775" y="1283805"/>
                <a:ext cx="9026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5478852" y="1573977"/>
                <a:ext cx="93196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5824947" y="1573977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6003862" y="1573977"/>
                <a:ext cx="101987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6182775" y="1573977"/>
                <a:ext cx="9026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5478852" y="1861219"/>
                <a:ext cx="93196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5648967" y="1861219"/>
                <a:ext cx="101991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6003862" y="1861219"/>
                <a:ext cx="101987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6182775" y="1861219"/>
                <a:ext cx="90261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5478852" y="2160191"/>
                <a:ext cx="93196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5648967" y="2160191"/>
                <a:ext cx="10199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5824947" y="2160191"/>
                <a:ext cx="10199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6003862" y="2160191"/>
                <a:ext cx="101987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6182775" y="2160191"/>
                <a:ext cx="9026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5648967" y="73275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5824947" y="73275"/>
                <a:ext cx="101991" cy="198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6003862" y="73275"/>
                <a:ext cx="101987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8262277" y="1380527"/>
                <a:ext cx="23398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8590772" y="1380527"/>
                <a:ext cx="21931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8262277" y="1535875"/>
                <a:ext cx="23398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8590772" y="1535875"/>
                <a:ext cx="21931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8262277" y="1694151"/>
                <a:ext cx="23398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8590772" y="1694151"/>
                <a:ext cx="21931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8262277" y="1846567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8590772" y="1846567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8590772" y="2001915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8262277" y="2001915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8262277" y="2157262"/>
                <a:ext cx="23398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8590772" y="2157262"/>
                <a:ext cx="21931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8262277" y="2315538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8590772" y="2315538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-1" y="1380527"/>
                <a:ext cx="13719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193577" y="1380527"/>
                <a:ext cx="128399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193577" y="1535875"/>
                <a:ext cx="128399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-1" y="1694151"/>
                <a:ext cx="13719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193577" y="1694151"/>
                <a:ext cx="128399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-1" y="1846567"/>
                <a:ext cx="13719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193577" y="1846567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193577" y="2001915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-1" y="2157262"/>
                <a:ext cx="13719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93577" y="2157262"/>
                <a:ext cx="128399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-1" y="2315538"/>
                <a:ext cx="13719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366625" y="1380527"/>
                <a:ext cx="140125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366625" y="1535875"/>
                <a:ext cx="140125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366625" y="1846567"/>
                <a:ext cx="140125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366625" y="2001915"/>
                <a:ext cx="140125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366625" y="2157262"/>
                <a:ext cx="140125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93577" y="2315538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768446" y="1069835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768446" y="1228113"/>
                <a:ext cx="541948" cy="55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768446" y="1383459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768446" y="1538805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768446" y="1697082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768446" y="1846567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768446" y="2004846"/>
                <a:ext cx="541948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768446" y="2160191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7792996" y="1128457"/>
                <a:ext cx="84386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7792996" y="1266218"/>
                <a:ext cx="84386" cy="990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7792996" y="1398113"/>
                <a:ext cx="84386" cy="990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7792996" y="1538805"/>
                <a:ext cx="84386" cy="9313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7792996" y="1673632"/>
                <a:ext cx="84386" cy="960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7792996" y="1811393"/>
                <a:ext cx="84386" cy="931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7792996" y="1946225"/>
                <a:ext cx="84386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7792996" y="2083984"/>
                <a:ext cx="84386" cy="90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7792996" y="2218813"/>
                <a:ext cx="84386" cy="1019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7792996" y="2350710"/>
                <a:ext cx="84386" cy="1019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7640479" y="1128457"/>
                <a:ext cx="78540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7640479" y="1266218"/>
                <a:ext cx="78540" cy="990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7640479" y="1398113"/>
                <a:ext cx="78540" cy="990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7640479" y="1538805"/>
                <a:ext cx="78540" cy="9313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7640479" y="1673632"/>
                <a:ext cx="78540" cy="960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7640479" y="1811393"/>
                <a:ext cx="78540" cy="931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7640479" y="1946225"/>
                <a:ext cx="78540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7640479" y="2083984"/>
                <a:ext cx="78540" cy="90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640479" y="2218813"/>
                <a:ext cx="78540" cy="1019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7640479" y="2350710"/>
                <a:ext cx="78540" cy="1019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577" name="Shape 577"/>
          <p:cNvSpPr/>
          <p:nvPr/>
        </p:nvSpPr>
        <p:spPr>
          <a:xfrm>
            <a:off x="3145811" y="3003679"/>
            <a:ext cx="8452317" cy="80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Recall from the previous slides, when we see the header of each newly generated frame, there 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many missingness inside. And some columns have very long prefix and surfix. We need to get rid of them before moving forward.</a:t>
            </a:r>
          </a:p>
        </p:txBody>
      </p:sp>
      <p:grpSp>
        <p:nvGrpSpPr>
          <p:cNvPr id="581" name="Group 581"/>
          <p:cNvGrpSpPr/>
          <p:nvPr/>
        </p:nvGrpSpPr>
        <p:grpSpPr>
          <a:xfrm>
            <a:off x="2577375" y="1475921"/>
            <a:ext cx="7850044" cy="1109142"/>
            <a:chOff x="-1" y="-1"/>
            <a:chExt cx="7850042" cy="1109141"/>
          </a:xfrm>
        </p:grpSpPr>
        <p:sp>
          <p:nvSpPr>
            <p:cNvPr id="578" name="Shape 578"/>
            <p:cNvSpPr/>
            <p:nvPr/>
          </p:nvSpPr>
          <p:spPr>
            <a:xfrm>
              <a:off x="-2" y="-2"/>
              <a:ext cx="785004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Modification and Imputation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3521752" y="1060357"/>
              <a:ext cx="828507" cy="48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827142" y="614464"/>
              <a:ext cx="6217730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To get a clean data frame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7" grpId="2"/>
      <p:bldP build="whole" bldLvl="1" animBg="1" rev="0" advAuto="0" spid="57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2940629" y="7173972"/>
            <a:ext cx="32782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layout of the HTML is not so well defined</a:t>
            </a:r>
          </a:p>
        </p:txBody>
      </p:sp>
      <p:sp>
        <p:nvSpPr>
          <p:cNvPr id="584" name="Shape 584"/>
          <p:cNvSpPr/>
          <p:nvPr/>
        </p:nvSpPr>
        <p:spPr>
          <a:xfrm>
            <a:off x="4255429" y="7595454"/>
            <a:ext cx="450924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Some area information is incorporated into the street attribute</a:t>
            </a:r>
          </a:p>
        </p:txBody>
      </p:sp>
      <p:sp>
        <p:nvSpPr>
          <p:cNvPr id="585" name="Shape 585"/>
          <p:cNvSpPr/>
          <p:nvPr/>
        </p:nvSpPr>
        <p:spPr>
          <a:xfrm>
            <a:off x="5793097" y="8016939"/>
            <a:ext cx="31602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We have to retrieve that out from the street </a:t>
            </a:r>
          </a:p>
        </p:txBody>
      </p:sp>
      <p:grpSp>
        <p:nvGrpSpPr>
          <p:cNvPr id="588" name="Group 588"/>
          <p:cNvGrpSpPr/>
          <p:nvPr/>
        </p:nvGrpSpPr>
        <p:grpSpPr>
          <a:xfrm>
            <a:off x="4442477" y="2204749"/>
            <a:ext cx="4111378" cy="3403768"/>
            <a:chOff x="0" y="-1"/>
            <a:chExt cx="4111376" cy="3403767"/>
          </a:xfrm>
        </p:grpSpPr>
        <p:sp>
          <p:nvSpPr>
            <p:cNvPr id="586" name="Shape 586"/>
            <p:cNvSpPr/>
            <p:nvPr/>
          </p:nvSpPr>
          <p:spPr>
            <a:xfrm>
              <a:off x="-1" y="-2"/>
              <a:ext cx="4111378" cy="3403768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-1" y="-1"/>
              <a:ext cx="4111378" cy="121610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89" name="Shape 589"/>
          <p:cNvSpPr/>
          <p:nvPr/>
        </p:nvSpPr>
        <p:spPr>
          <a:xfrm>
            <a:off x="5190502" y="3659580"/>
            <a:ext cx="2639101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590" name="Shape 590"/>
          <p:cNvSpPr/>
          <p:nvPr/>
        </p:nvSpPr>
        <p:spPr>
          <a:xfrm>
            <a:off x="5190502" y="4072987"/>
            <a:ext cx="2639101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591" name="Shape 591"/>
          <p:cNvSpPr/>
          <p:nvPr/>
        </p:nvSpPr>
        <p:spPr>
          <a:xfrm>
            <a:off x="6163331" y="2452160"/>
            <a:ext cx="688382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595" name="Group 595"/>
          <p:cNvGrpSpPr/>
          <p:nvPr/>
        </p:nvGrpSpPr>
        <p:grpSpPr>
          <a:xfrm>
            <a:off x="3404519" y="5715481"/>
            <a:ext cx="6217727" cy="1109145"/>
            <a:chOff x="0" y="0"/>
            <a:chExt cx="6217725" cy="1109143"/>
          </a:xfrm>
        </p:grpSpPr>
        <p:sp>
          <p:nvSpPr>
            <p:cNvPr id="592" name="Shape 592"/>
            <p:cNvSpPr/>
            <p:nvPr/>
          </p:nvSpPr>
          <p:spPr>
            <a:xfrm>
              <a:off x="535377" y="-1"/>
              <a:ext cx="5125013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area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2694610" y="1060359"/>
              <a:ext cx="828508" cy="48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-1" y="614466"/>
              <a:ext cx="6217727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actually not real imputation</a:t>
              </a:r>
            </a:p>
          </p:txBody>
        </p:sp>
      </p:grpSp>
      <p:graphicFrame>
        <p:nvGraphicFramePr>
          <p:cNvPr id="596" name="Table 596"/>
          <p:cNvGraphicFramePr/>
          <p:nvPr/>
        </p:nvGraphicFramePr>
        <p:xfrm>
          <a:off x="1003300" y="627466"/>
          <a:ext cx="11625506" cy="48611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</a:tblGrid>
              <a:tr h="540132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aonang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+mn-lt"/>
                        <a:ea typeface="+mn-ea"/>
                        <a:cs typeface="+mn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n-lt"/>
                          <a:ea typeface="+mn-ea"/>
                          <a:cs typeface="+mn-cs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9" grpId="5"/>
      <p:bldP build="whole" bldLvl="1" animBg="1" rev="0" advAuto="0" spid="588" grpId="4"/>
      <p:bldP build="whole" bldLvl="1" animBg="1" rev="0" advAuto="0" spid="584" grpId="2"/>
      <p:bldP build="whole" bldLvl="1" animBg="1" rev="0" advAuto="0" spid="591" grpId="7"/>
      <p:bldP build="whole" bldLvl="1" animBg="1" rev="0" advAuto="0" spid="585" grpId="3"/>
      <p:bldP build="whole" bldLvl="1" animBg="1" rev="0" advAuto="0" spid="583" grpId="1"/>
      <p:bldP build="whole" bldLvl="1" animBg="1" rev="0" advAuto="0" spid="590" grpId="6"/>
      <p:bldP build="whole" bldLvl="1" animBg="1" rev="0" advAuto="0" spid="595" grpId="8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-1" y="3149774"/>
            <a:ext cx="13004802" cy="2854052"/>
          </a:xfrm>
          <a:prstGeom prst="rect">
            <a:avLst/>
          </a:prstGeom>
          <a:solidFill>
            <a:srgbClr val="202832">
              <a:alpha val="7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3198671" y="6245354"/>
            <a:ext cx="937292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1EA18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price</a:t>
            </a:r>
          </a:p>
        </p:txBody>
      </p:sp>
      <p:sp>
        <p:nvSpPr>
          <p:cNvPr id="600" name="Shape 600"/>
          <p:cNvSpPr/>
          <p:nvPr/>
        </p:nvSpPr>
        <p:spPr>
          <a:xfrm>
            <a:off x="5264084" y="6527924"/>
            <a:ext cx="2170607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/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pPr>
            <a:r>
              <a:t>Cut the reviews column to only </a:t>
            </a:r>
          </a:p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pPr>
            <a:r>
              <a:t>maintain the review numbers</a:t>
            </a:r>
          </a:p>
        </p:txBody>
      </p:sp>
      <p:sp>
        <p:nvSpPr>
          <p:cNvPr id="601" name="Shape 601"/>
          <p:cNvSpPr/>
          <p:nvPr/>
        </p:nvSpPr>
        <p:spPr>
          <a:xfrm>
            <a:off x="5704771" y="6245354"/>
            <a:ext cx="136234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9BBB5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cut the reviews</a:t>
            </a:r>
          </a:p>
        </p:txBody>
      </p:sp>
      <p:sp>
        <p:nvSpPr>
          <p:cNvPr id="602" name="Shape 602"/>
          <p:cNvSpPr/>
          <p:nvPr/>
        </p:nvSpPr>
        <p:spPr>
          <a:xfrm>
            <a:off x="8524688" y="6245354"/>
            <a:ext cx="157886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F29B2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the highlight</a:t>
            </a:r>
          </a:p>
        </p:txBody>
      </p:sp>
      <p:sp>
        <p:nvSpPr>
          <p:cNvPr id="603" name="Shape 603"/>
          <p:cNvSpPr/>
          <p:nvPr/>
        </p:nvSpPr>
        <p:spPr>
          <a:xfrm>
            <a:off x="8216369" y="6527924"/>
            <a:ext cx="2170604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Split the highlight column into multiple columns</a:t>
            </a:r>
          </a:p>
        </p:txBody>
      </p:sp>
      <p:sp>
        <p:nvSpPr>
          <p:cNvPr id="604" name="Shape 604"/>
          <p:cNvSpPr/>
          <p:nvPr/>
        </p:nvSpPr>
        <p:spPr>
          <a:xfrm>
            <a:off x="2617828" y="6527924"/>
            <a:ext cx="2170603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Split prices into two columns,the high and the low</a:t>
            </a:r>
          </a:p>
        </p:txBody>
      </p:sp>
      <p:graphicFrame>
        <p:nvGraphicFramePr>
          <p:cNvPr id="605" name="Table 605"/>
          <p:cNvGraphicFramePr/>
          <p:nvPr/>
        </p:nvGraphicFramePr>
        <p:xfrm>
          <a:off x="101600" y="1257300"/>
          <a:ext cx="12801600" cy="45027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750465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room 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fitness center with gym / workout 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bar/lounge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high speed internet ( wifi 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internet*restaurant*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property_816989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Moo 2 174 Phra Ae,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beachfront*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property_1312383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39 Moo 3, Tambol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pool*beachfront*free parking*restaurant*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property_1179866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Phet Kasen, 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 parking*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property_2018839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253 3 M.2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property_1232097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9" grpId="2"/>
      <p:bldP build="whole" bldLvl="1" animBg="1" rev="0" advAuto="0" spid="602" grpId="5"/>
      <p:bldP build="whole" bldLvl="1" animBg="1" rev="0" advAuto="0" spid="603" grpId="6"/>
      <p:bldP build="whole" bldLvl="1" animBg="1" rev="0" advAuto="0" spid="598" grpId="1"/>
      <p:bldP build="whole" bldLvl="1" animBg="1" rev="0" advAuto="0" spid="600" grpId="3"/>
      <p:bldP build="whole" bldLvl="1" animBg="1" rev="0" advAuto="0" spid="601" grpId="4"/>
      <p:bldP build="whole" bldLvl="1" animBg="1" rev="0" advAuto="0" spid="604" grpId="7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7510839" y="4227919"/>
            <a:ext cx="484436" cy="484628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12" name="Group 612"/>
          <p:cNvGrpSpPr/>
          <p:nvPr/>
        </p:nvGrpSpPr>
        <p:grpSpPr>
          <a:xfrm>
            <a:off x="8134635" y="4070381"/>
            <a:ext cx="3336903" cy="706774"/>
            <a:chOff x="0" y="0"/>
            <a:chExt cx="3336901" cy="706772"/>
          </a:xfrm>
        </p:grpSpPr>
        <p:sp>
          <p:nvSpPr>
            <p:cNvPr id="610" name="Shape 610"/>
            <p:cNvSpPr/>
            <p:nvPr/>
          </p:nvSpPr>
          <p:spPr>
            <a:xfrm>
              <a:off x="-1" y="291229"/>
              <a:ext cx="3336902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There are some missingness for post code. We use KNN with K=1 to impute the value with its nearest neighbor</a:t>
              </a:r>
            </a:p>
          </p:txBody>
        </p:sp>
        <p:sp>
          <p:nvSpPr>
            <p:cNvPr id="611" name="Shape 611"/>
            <p:cNvSpPr/>
            <p:nvPr/>
          </p:nvSpPr>
          <p:spPr>
            <a:xfrm>
              <a:off x="-1" y="-1"/>
              <a:ext cx="3336902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post code</a:t>
              </a:r>
            </a:p>
          </p:txBody>
        </p:sp>
      </p:grpSp>
      <p:sp>
        <p:nvSpPr>
          <p:cNvPr id="613" name="Shape 613"/>
          <p:cNvSpPr/>
          <p:nvPr/>
        </p:nvSpPr>
        <p:spPr>
          <a:xfrm>
            <a:off x="7510839" y="5133976"/>
            <a:ext cx="484436" cy="484628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16" name="Group 616"/>
          <p:cNvGrpSpPr/>
          <p:nvPr/>
        </p:nvGrpSpPr>
        <p:grpSpPr>
          <a:xfrm>
            <a:off x="8134635" y="4976435"/>
            <a:ext cx="3336903" cy="706775"/>
            <a:chOff x="0" y="-1"/>
            <a:chExt cx="3336901" cy="706773"/>
          </a:xfrm>
        </p:grpSpPr>
        <p:sp>
          <p:nvSpPr>
            <p:cNvPr id="614" name="Shape 614"/>
            <p:cNvSpPr/>
            <p:nvPr/>
          </p:nvSpPr>
          <p:spPr>
            <a:xfrm>
              <a:off x="-1" y="291230"/>
              <a:ext cx="3336902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We still use KNN. But this time we try multiple K values and select the best one. In this test we use K=3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-1" y="-2"/>
              <a:ext cx="3336902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high/low prices</a:t>
              </a:r>
            </a:p>
          </p:txBody>
        </p:sp>
      </p:grpSp>
      <p:sp>
        <p:nvSpPr>
          <p:cNvPr id="617" name="Shape 617"/>
          <p:cNvSpPr/>
          <p:nvPr/>
        </p:nvSpPr>
        <p:spPr>
          <a:xfrm>
            <a:off x="7599825" y="4347114"/>
            <a:ext cx="283011" cy="218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8" name="Shape 618"/>
          <p:cNvSpPr/>
          <p:nvPr/>
        </p:nvSpPr>
        <p:spPr>
          <a:xfrm>
            <a:off x="7599825" y="5271322"/>
            <a:ext cx="283011" cy="218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7130253" y="1145720"/>
            <a:ext cx="5362313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Imputation of post code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and prices</a:t>
            </a:r>
          </a:p>
        </p:txBody>
      </p:sp>
      <p:graphicFrame>
        <p:nvGraphicFramePr>
          <p:cNvPr id="620" name="Table 620"/>
          <p:cNvGraphicFramePr/>
          <p:nvPr/>
        </p:nvGraphicFramePr>
        <p:xfrm>
          <a:off x="215899" y="1461335"/>
          <a:ext cx="6775447" cy="66516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29241"/>
                <a:gridCol w="1129241"/>
                <a:gridCol w="1129241"/>
                <a:gridCol w="1129241"/>
                <a:gridCol w="1129241"/>
                <a:gridCol w="1129241"/>
              </a:tblGrid>
              <a:tr h="739069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1779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554.000000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ao 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184.000000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1039.000000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310.000000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283.000000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1089.000000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366.000000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45.000000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8" grpId="6"/>
      <p:bldP build="whole" bldLvl="1" animBg="1" rev="0" advAuto="0" spid="619" grpId="7"/>
      <p:bldP build="whole" bldLvl="1" animBg="1" rev="0" advAuto="0" spid="617" grpId="5"/>
      <p:bldP build="whole" bldLvl="1" animBg="1" rev="0" advAuto="0" spid="613" grpId="3"/>
      <p:bldP build="whole" bldLvl="1" animBg="1" rev="0" advAuto="0" spid="612" grpId="2"/>
      <p:bldP build="whole" bldLvl="1" animBg="1" rev="0" advAuto="0" spid="609" grpId="1"/>
      <p:bldP build="whole" bldLvl="1" animBg="1" rev="0" advAuto="0" spid="616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44513" y="5922788"/>
            <a:ext cx="10920853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46042">
            <a:spAutoFit/>
          </a:bodyPr>
          <a:lstStyle/>
          <a:p>
            <a:pPr algn="just" defTabSz="1300218">
              <a:defRPr b="1" sz="1800">
                <a:solidFill>
                  <a:srgbClr val="FFFFFF"/>
                </a:solidFill>
              </a:defRPr>
            </a:pPr>
            <a:r>
              <a:t>There are many important informations for restaurants, hotels, flights, public transportations and other details for your travel.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l" defTabSz="1300218">
              <a:defRPr sz="1800">
                <a:solidFill>
                  <a:srgbClr val="FFFFFF"/>
                </a:solidFill>
              </a:defRPr>
            </a:pPr>
            <a:r>
              <a:t>It contains a long list of hotels for each specific destination.                                                                   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Inside each node of the list, there are more details for each specific hotel, with many helpful informations like price, location, type, amenities.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Perhaps the most useful and distinguished features are the rankings and reviews to help a person choose his/her own hotel. 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Curabitur Lorem ipsum dolor sit amet, consectetur adipiscing elit. Ut efficitur ipsum vitae tortor accumsan, a pulvinar lorem lacinia. Donec eu arcu justo. Fusce eget consequat risus. Lorem ipsum dolor sit amet, consectetur adipiscing e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3206478" y="503780"/>
            <a:ext cx="6591849" cy="2279695"/>
            <a:chOff x="0" y="0"/>
            <a:chExt cx="6591848" cy="2279694"/>
          </a:xfrm>
        </p:grpSpPr>
        <p:sp>
          <p:nvSpPr>
            <p:cNvPr id="177" name="Shape 177"/>
            <p:cNvSpPr/>
            <p:nvPr/>
          </p:nvSpPr>
          <p:spPr>
            <a:xfrm>
              <a:off x="-1" y="0"/>
              <a:ext cx="6591849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About TripAdvisor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7866" y="1858904"/>
              <a:ext cx="6216110" cy="420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 quick look at the website </a:t>
              </a:r>
            </a:p>
          </p:txBody>
        </p:sp>
      </p:grpSp>
      <p:sp>
        <p:nvSpPr>
          <p:cNvPr id="180" name="Shape 180"/>
          <p:cNvSpPr/>
          <p:nvPr/>
        </p:nvSpPr>
        <p:spPr>
          <a:xfrm flipH="1" rot="5400000">
            <a:off x="2877112" y="311865"/>
            <a:ext cx="1970421" cy="7896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1207"/>
                  <a:pt x="21600" y="269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695"/>
                </a:lnTo>
                <a:cubicBezTo>
                  <a:pt x="0" y="1207"/>
                  <a:pt x="4835" y="0"/>
                  <a:pt x="10800" y="0"/>
                </a:cubicBezTo>
                <a:close/>
              </a:path>
            </a:pathLst>
          </a:custGeom>
          <a:solidFill>
            <a:srgbClr val="445469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4" name="Group 184"/>
          <p:cNvGrpSpPr/>
          <p:nvPr/>
        </p:nvGrpSpPr>
        <p:grpSpPr>
          <a:xfrm>
            <a:off x="910206" y="3430911"/>
            <a:ext cx="7120701" cy="1793455"/>
            <a:chOff x="-11" y="-2"/>
            <a:chExt cx="7120699" cy="1793454"/>
          </a:xfrm>
        </p:grpSpPr>
        <p:sp>
          <p:nvSpPr>
            <p:cNvPr id="181" name="Shape 181"/>
            <p:cNvSpPr/>
            <p:nvPr/>
          </p:nvSpPr>
          <p:spPr>
            <a:xfrm>
              <a:off x="438785" y="4296"/>
              <a:ext cx="6681904" cy="17891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58" tIns="48758" rIns="48758" bIns="48758" numCol="1" anchor="ctr">
              <a:spAutoFit/>
            </a:bodyPr>
            <a:lstStyle>
              <a:lvl1pPr algn="l" defTabSz="1300218">
                <a:lnSpc>
                  <a:spcPct val="9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TripAdvisor, Inc. is an American travel website company providing reviews of travel-related content. It also includes interactive travel forums.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275185" y="1266470"/>
              <a:ext cx="408410" cy="35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1131217">
              <a:off x="16323" y="18808"/>
              <a:ext cx="408410" cy="359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Class="entr" nodeType="with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p" bldLvl="5" animBg="1" rev="0" advAuto="0" spid="176" grpId="4"/>
      <p:bldP build="whole" bldLvl="1" animBg="1" rev="0" advAuto="0" spid="184" grpId="3"/>
      <p:bldP build="whole" bldLvl="1" animBg="1" rev="0" advAuto="0" spid="17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2940629" y="7173972"/>
            <a:ext cx="627085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remodify the language, purpose and season columns to cut off the unnecessary prefix</a:t>
            </a:r>
          </a:p>
        </p:txBody>
      </p:sp>
      <p:sp>
        <p:nvSpPr>
          <p:cNvPr id="623" name="Shape 623"/>
          <p:cNvSpPr/>
          <p:nvPr/>
        </p:nvSpPr>
        <p:spPr>
          <a:xfrm>
            <a:off x="3821434" y="7595454"/>
            <a:ext cx="405174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Add another column to calculate the sum of the ratings.</a:t>
            </a:r>
          </a:p>
        </p:txBody>
      </p:sp>
      <p:grpSp>
        <p:nvGrpSpPr>
          <p:cNvPr id="626" name="Group 626"/>
          <p:cNvGrpSpPr/>
          <p:nvPr/>
        </p:nvGrpSpPr>
        <p:grpSpPr>
          <a:xfrm>
            <a:off x="4442477" y="2204749"/>
            <a:ext cx="4111378" cy="3403768"/>
            <a:chOff x="0" y="-1"/>
            <a:chExt cx="4111376" cy="3403767"/>
          </a:xfrm>
        </p:grpSpPr>
        <p:sp>
          <p:nvSpPr>
            <p:cNvPr id="624" name="Shape 624"/>
            <p:cNvSpPr/>
            <p:nvPr/>
          </p:nvSpPr>
          <p:spPr>
            <a:xfrm>
              <a:off x="-1" y="-2"/>
              <a:ext cx="4111378" cy="3403768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-1" y="-1"/>
              <a:ext cx="4111378" cy="121610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27" name="Shape 627"/>
          <p:cNvSpPr/>
          <p:nvPr/>
        </p:nvSpPr>
        <p:spPr>
          <a:xfrm>
            <a:off x="5190502" y="3659580"/>
            <a:ext cx="2639101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628" name="Shape 628"/>
          <p:cNvSpPr/>
          <p:nvPr/>
        </p:nvSpPr>
        <p:spPr>
          <a:xfrm>
            <a:off x="5190502" y="4072987"/>
            <a:ext cx="2639101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629" name="Shape 629"/>
          <p:cNvSpPr/>
          <p:nvPr/>
        </p:nvSpPr>
        <p:spPr>
          <a:xfrm>
            <a:off x="6163331" y="2452160"/>
            <a:ext cx="688382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632" name="Group 632"/>
          <p:cNvGrpSpPr/>
          <p:nvPr/>
        </p:nvGrpSpPr>
        <p:grpSpPr>
          <a:xfrm>
            <a:off x="3809821" y="5715481"/>
            <a:ext cx="5385165" cy="1109145"/>
            <a:chOff x="0" y="0"/>
            <a:chExt cx="5385163" cy="1109143"/>
          </a:xfrm>
        </p:grpSpPr>
        <p:sp>
          <p:nvSpPr>
            <p:cNvPr id="630" name="Shape 630"/>
            <p:cNvSpPr/>
            <p:nvPr/>
          </p:nvSpPr>
          <p:spPr>
            <a:xfrm>
              <a:off x="-1" y="-1"/>
              <a:ext cx="538516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Further processing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2289309" y="1060359"/>
              <a:ext cx="828508" cy="48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</p:grpSp>
      <p:graphicFrame>
        <p:nvGraphicFramePr>
          <p:cNvPr id="633" name="Table 633"/>
          <p:cNvGraphicFramePr/>
          <p:nvPr/>
        </p:nvGraphicFramePr>
        <p:xfrm>
          <a:off x="261651" y="800100"/>
          <a:ext cx="12496801" cy="4749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WINTER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9" grpId="6"/>
      <p:bldP build="whole" bldLvl="1" animBg="1" rev="0" advAuto="0" spid="627" grpId="4"/>
      <p:bldP build="whole" bldLvl="1" animBg="1" rev="0" advAuto="0" spid="628" grpId="5"/>
      <p:bldP build="whole" bldLvl="1" animBg="1" rev="0" advAuto="0" spid="623" grpId="2"/>
      <p:bldP build="whole" bldLvl="1" animBg="1" rev="0" advAuto="0" spid="626" grpId="3"/>
      <p:bldP build="whole" bldLvl="1" animBg="1" rev="0" advAuto="0" spid="632" grpId="7"/>
      <p:bldP build="whole" bldLvl="1" animBg="1" rev="0" advAuto="0" spid="6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roup 871"/>
          <p:cNvGrpSpPr/>
          <p:nvPr/>
        </p:nvGrpSpPr>
        <p:grpSpPr>
          <a:xfrm>
            <a:off x="2116163" y="4439721"/>
            <a:ext cx="8971838" cy="3140640"/>
            <a:chOff x="-2" y="-1"/>
            <a:chExt cx="8971836" cy="3140638"/>
          </a:xfrm>
        </p:grpSpPr>
        <p:grpSp>
          <p:nvGrpSpPr>
            <p:cNvPr id="648" name="Group 648"/>
            <p:cNvGrpSpPr/>
            <p:nvPr/>
          </p:nvGrpSpPr>
          <p:grpSpPr>
            <a:xfrm>
              <a:off x="-3" y="-2"/>
              <a:ext cx="8971838" cy="3140639"/>
              <a:chOff x="0" y="0"/>
              <a:chExt cx="8971836" cy="3140638"/>
            </a:xfrm>
          </p:grpSpPr>
          <p:sp>
            <p:nvSpPr>
              <p:cNvPr id="635" name="Shape 635"/>
              <p:cNvSpPr/>
              <p:nvPr/>
            </p:nvSpPr>
            <p:spPr>
              <a:xfrm>
                <a:off x="-1" y="3022249"/>
                <a:ext cx="4437415" cy="11387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4437637" y="354659"/>
                <a:ext cx="952565" cy="2760401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1575023" y="911560"/>
                <a:ext cx="758987" cy="2200568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3478541" y="624317"/>
                <a:ext cx="855780" cy="248781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6517137" y="-1"/>
                <a:ext cx="744324" cy="3112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434392" y="120175"/>
                <a:ext cx="955499" cy="2991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5490585" y="43968"/>
                <a:ext cx="946702" cy="30681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8274009" y="1732258"/>
                <a:ext cx="697394" cy="1403318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-1" y="1732258"/>
                <a:ext cx="697394" cy="1403318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771380" y="1418634"/>
                <a:ext cx="703259" cy="1617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897499" y="1245703"/>
                <a:ext cx="90260" cy="198649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7338377" y="1166563"/>
                <a:ext cx="855779" cy="18693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4437639" y="3036581"/>
                <a:ext cx="4534197" cy="104057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70" name="Group 870"/>
            <p:cNvGrpSpPr/>
            <p:nvPr/>
          </p:nvGrpSpPr>
          <p:grpSpPr>
            <a:xfrm>
              <a:off x="87988" y="448452"/>
              <a:ext cx="8810088" cy="2508332"/>
              <a:chOff x="0" y="-1"/>
              <a:chExt cx="8810087" cy="2508331"/>
            </a:xfrm>
          </p:grpSpPr>
          <p:sp>
            <p:nvSpPr>
              <p:cNvPr id="649" name="Shape 649"/>
              <p:cNvSpPr/>
              <p:nvPr/>
            </p:nvSpPr>
            <p:spPr>
              <a:xfrm>
                <a:off x="4601885" y="216898"/>
                <a:ext cx="99067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4780797" y="216898"/>
                <a:ext cx="90260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4945045" y="216898"/>
                <a:ext cx="101991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5126893" y="216898"/>
                <a:ext cx="101991" cy="3627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4425905" y="665349"/>
                <a:ext cx="9907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4601885" y="665349"/>
                <a:ext cx="99067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4945045" y="665349"/>
                <a:ext cx="10199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4425905" y="1110868"/>
                <a:ext cx="9907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4601885" y="1110868"/>
                <a:ext cx="99067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4780797" y="1110868"/>
                <a:ext cx="90260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4945045" y="1110868"/>
                <a:ext cx="10199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126893" y="1110868"/>
                <a:ext cx="101991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4425905" y="1553465"/>
                <a:ext cx="99071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4780797" y="1553465"/>
                <a:ext cx="90260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4945045" y="1553465"/>
                <a:ext cx="101991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5126893" y="1553465"/>
                <a:ext cx="101991" cy="3774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4425905" y="2004845"/>
                <a:ext cx="99071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4601885" y="2004845"/>
                <a:ext cx="99067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4780797" y="2004845"/>
                <a:ext cx="90260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5126893" y="2004845"/>
                <a:ext cx="101991" cy="37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1545692" y="718109"/>
                <a:ext cx="101988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1833128" y="718109"/>
                <a:ext cx="8438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976844" y="718109"/>
                <a:ext cx="7559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2132293" y="718109"/>
                <a:ext cx="579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1545692" y="893972"/>
                <a:ext cx="101988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1701141" y="893972"/>
                <a:ext cx="78538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1833128" y="893972"/>
                <a:ext cx="84386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2132293" y="893972"/>
                <a:ext cx="57990" cy="1576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1545692" y="1069835"/>
                <a:ext cx="101988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1833128" y="1069835"/>
                <a:ext cx="84386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1976844" y="1069835"/>
                <a:ext cx="7559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2132293" y="1069835"/>
                <a:ext cx="57990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1545692" y="1266215"/>
                <a:ext cx="101988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1701141" y="1266215"/>
                <a:ext cx="78538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833128" y="1266215"/>
                <a:ext cx="84386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1976844" y="1266215"/>
                <a:ext cx="75594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2132293" y="1266215"/>
                <a:ext cx="57990" cy="1517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1545692" y="1442083"/>
                <a:ext cx="101988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1833128" y="1442083"/>
                <a:ext cx="84386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2132293" y="1442083"/>
                <a:ext cx="57990" cy="15468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1545692" y="1632601"/>
                <a:ext cx="101988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1833128" y="1632601"/>
                <a:ext cx="84386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1976844" y="1632601"/>
                <a:ext cx="75594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2132293" y="1632601"/>
                <a:ext cx="57990" cy="15468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1545692" y="1811397"/>
                <a:ext cx="101988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1701141" y="1811397"/>
                <a:ext cx="78538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1833128" y="1811397"/>
                <a:ext cx="84386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2132293" y="1811397"/>
                <a:ext cx="57990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833128" y="1984328"/>
                <a:ext cx="84386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976844" y="1984328"/>
                <a:ext cx="75594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545692" y="2160193"/>
                <a:ext cx="101988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1701141" y="2160193"/>
                <a:ext cx="78538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1833128" y="2160193"/>
                <a:ext cx="84386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1976844" y="2160193"/>
                <a:ext cx="75594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2132293" y="2160193"/>
                <a:ext cx="57990" cy="1722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1545692" y="2350712"/>
                <a:ext cx="101988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1833128" y="2350712"/>
                <a:ext cx="84386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2132293" y="2350712"/>
                <a:ext cx="57990" cy="1576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3628128" y="463106"/>
                <a:ext cx="75600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3936090" y="463106"/>
                <a:ext cx="84388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4094473" y="463106"/>
                <a:ext cx="75594" cy="3364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3628128" y="876384"/>
                <a:ext cx="75600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3780642" y="876384"/>
                <a:ext cx="78535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4094473" y="876384"/>
                <a:ext cx="75594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3628128" y="1266217"/>
                <a:ext cx="75600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3936090" y="1266217"/>
                <a:ext cx="84388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4094473" y="1266217"/>
                <a:ext cx="75594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3628128" y="1673634"/>
                <a:ext cx="75600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3780642" y="1673634"/>
                <a:ext cx="78535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4094473" y="1673634"/>
                <a:ext cx="75594" cy="3305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3780642" y="2063468"/>
                <a:ext cx="78535" cy="3452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094473" y="2063468"/>
                <a:ext cx="75594" cy="34520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6508338" y="-2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6508338" y="117242"/>
                <a:ext cx="58300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6508338" y="231551"/>
                <a:ext cx="583007" cy="60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6508338" y="351726"/>
                <a:ext cx="583007" cy="550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6508338" y="463106"/>
                <a:ext cx="583007" cy="696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6508338" y="580349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6508338" y="697593"/>
                <a:ext cx="583007" cy="638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6508338" y="817764"/>
                <a:ext cx="583007" cy="579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6508338" y="1052248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6508338" y="1163629"/>
                <a:ext cx="583007" cy="638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6508338" y="1283803"/>
                <a:ext cx="583007" cy="579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6508338" y="1398115"/>
                <a:ext cx="583007" cy="608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6508338" y="1515358"/>
                <a:ext cx="583007" cy="579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4" name="Shape 734"/>
              <p:cNvSpPr/>
              <p:nvPr/>
            </p:nvSpPr>
            <p:spPr>
              <a:xfrm>
                <a:off x="6508338" y="1632601"/>
                <a:ext cx="583007" cy="638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5" name="Shape 735"/>
              <p:cNvSpPr/>
              <p:nvPr/>
            </p:nvSpPr>
            <p:spPr>
              <a:xfrm>
                <a:off x="6508338" y="1752774"/>
                <a:ext cx="58300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6508338" y="1861223"/>
                <a:ext cx="583007" cy="6967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6508338" y="2098642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6508338" y="2218812"/>
                <a:ext cx="58300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6508338" y="2333125"/>
                <a:ext cx="58300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2440258" y="231553"/>
                <a:ext cx="137191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2654367" y="231553"/>
                <a:ext cx="116655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2868478" y="231553"/>
                <a:ext cx="119590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3" name="Shape 743"/>
              <p:cNvSpPr/>
              <p:nvPr/>
            </p:nvSpPr>
            <p:spPr>
              <a:xfrm>
                <a:off x="3067922" y="231553"/>
                <a:ext cx="113735" cy="14003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4" name="Shape 744"/>
              <p:cNvSpPr/>
              <p:nvPr/>
            </p:nvSpPr>
            <p:spPr>
              <a:xfrm>
                <a:off x="2440258" y="430864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2868478" y="430864"/>
                <a:ext cx="1195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6" name="Shape 746"/>
              <p:cNvSpPr/>
              <p:nvPr/>
            </p:nvSpPr>
            <p:spPr>
              <a:xfrm>
                <a:off x="2440258" y="621384"/>
                <a:ext cx="137191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2654367" y="621384"/>
                <a:ext cx="11665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8" name="Shape 748"/>
              <p:cNvSpPr/>
              <p:nvPr/>
            </p:nvSpPr>
            <p:spPr>
              <a:xfrm>
                <a:off x="2868478" y="621384"/>
                <a:ext cx="119590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9" name="Shape 749"/>
              <p:cNvSpPr/>
              <p:nvPr/>
            </p:nvSpPr>
            <p:spPr>
              <a:xfrm>
                <a:off x="3067922" y="621384"/>
                <a:ext cx="11373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2654367" y="817764"/>
                <a:ext cx="116655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1" name="Shape 751"/>
              <p:cNvSpPr/>
              <p:nvPr/>
            </p:nvSpPr>
            <p:spPr>
              <a:xfrm>
                <a:off x="2868478" y="817764"/>
                <a:ext cx="119590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3067922" y="817764"/>
                <a:ext cx="113735" cy="1341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3" name="Shape 753"/>
              <p:cNvSpPr/>
              <p:nvPr/>
            </p:nvSpPr>
            <p:spPr>
              <a:xfrm>
                <a:off x="2440258" y="1008283"/>
                <a:ext cx="137191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2654367" y="1008283"/>
                <a:ext cx="116655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2868478" y="1008283"/>
                <a:ext cx="119590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3067922" y="1008283"/>
                <a:ext cx="113735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2440258" y="1207596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2654367" y="1207596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2868478" y="1207596"/>
                <a:ext cx="1195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067922" y="1207596"/>
                <a:ext cx="11373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2440258" y="1398115"/>
                <a:ext cx="137191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2654367" y="1398115"/>
                <a:ext cx="11665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3" name="Shape 763"/>
              <p:cNvSpPr/>
              <p:nvPr/>
            </p:nvSpPr>
            <p:spPr>
              <a:xfrm>
                <a:off x="3067922" y="1398115"/>
                <a:ext cx="113735" cy="14003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2440258" y="1594498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5" name="Shape 765"/>
              <p:cNvSpPr/>
              <p:nvPr/>
            </p:nvSpPr>
            <p:spPr>
              <a:xfrm>
                <a:off x="2654367" y="1594498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6" name="Shape 766"/>
              <p:cNvSpPr/>
              <p:nvPr/>
            </p:nvSpPr>
            <p:spPr>
              <a:xfrm>
                <a:off x="2868478" y="1594498"/>
                <a:ext cx="1195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3067922" y="1594498"/>
                <a:ext cx="11373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2654367" y="1785015"/>
                <a:ext cx="116655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9" name="Shape 769"/>
              <p:cNvSpPr/>
              <p:nvPr/>
            </p:nvSpPr>
            <p:spPr>
              <a:xfrm>
                <a:off x="2868478" y="1785015"/>
                <a:ext cx="119590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3067922" y="1785015"/>
                <a:ext cx="113735" cy="1429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2440258" y="1984328"/>
                <a:ext cx="13719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2654367" y="1984328"/>
                <a:ext cx="116655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2868478" y="1984328"/>
                <a:ext cx="119590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2440258" y="2174848"/>
                <a:ext cx="137191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868478" y="2174848"/>
                <a:ext cx="119590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3067922" y="2174848"/>
                <a:ext cx="113735" cy="1429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5478851" y="404486"/>
                <a:ext cx="93196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5648966" y="404486"/>
                <a:ext cx="10199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9" name="Shape 779"/>
              <p:cNvSpPr/>
              <p:nvPr/>
            </p:nvSpPr>
            <p:spPr>
              <a:xfrm>
                <a:off x="5824946" y="404486"/>
                <a:ext cx="10199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6003861" y="404486"/>
                <a:ext cx="101987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1" name="Shape 781"/>
              <p:cNvSpPr/>
              <p:nvPr/>
            </p:nvSpPr>
            <p:spPr>
              <a:xfrm>
                <a:off x="6182774" y="404486"/>
                <a:ext cx="90261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5478851" y="697591"/>
                <a:ext cx="93196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5648966" y="697591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5824946" y="697591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6182774" y="697591"/>
                <a:ext cx="9026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5478851" y="996560"/>
                <a:ext cx="93196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5824946" y="996560"/>
                <a:ext cx="101991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6003861" y="996560"/>
                <a:ext cx="101987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6182774" y="996560"/>
                <a:ext cx="90261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5478851" y="1283804"/>
                <a:ext cx="93196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5648966" y="1283804"/>
                <a:ext cx="10199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5824946" y="1283804"/>
                <a:ext cx="10199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6003861" y="1283804"/>
                <a:ext cx="101987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6182774" y="1283804"/>
                <a:ext cx="90261" cy="1898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5478851" y="1573979"/>
                <a:ext cx="93196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5824946" y="1573979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6003861" y="1573979"/>
                <a:ext cx="101987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6182774" y="1573979"/>
                <a:ext cx="9026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5478851" y="1861221"/>
                <a:ext cx="93196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5648966" y="1861221"/>
                <a:ext cx="101991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6003861" y="1861221"/>
                <a:ext cx="101987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6182774" y="1861221"/>
                <a:ext cx="90261" cy="2015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5478851" y="2160191"/>
                <a:ext cx="93196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5648966" y="2160191"/>
                <a:ext cx="10199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5824946" y="2160191"/>
                <a:ext cx="10199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6003861" y="2160191"/>
                <a:ext cx="101987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6182774" y="2160191"/>
                <a:ext cx="90261" cy="1898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5648966" y="73276"/>
                <a:ext cx="101991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5824946" y="73276"/>
                <a:ext cx="101991" cy="1986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6003861" y="73276"/>
                <a:ext cx="101987" cy="1986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8262275" y="1380528"/>
                <a:ext cx="23398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8590770" y="1380528"/>
                <a:ext cx="21931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8262275" y="1535877"/>
                <a:ext cx="23398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8590770" y="1535877"/>
                <a:ext cx="21931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8262275" y="1694153"/>
                <a:ext cx="23398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8590770" y="1694153"/>
                <a:ext cx="219317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8262275" y="1846569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8590770" y="1846569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8590770" y="2001914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8262275" y="2001914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Shape 821"/>
              <p:cNvSpPr/>
              <p:nvPr/>
            </p:nvSpPr>
            <p:spPr>
              <a:xfrm>
                <a:off x="8262275" y="2157262"/>
                <a:ext cx="23398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8590770" y="2157262"/>
                <a:ext cx="219317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8262275" y="2315538"/>
                <a:ext cx="23398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8590770" y="2315538"/>
                <a:ext cx="219317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-1" y="1380528"/>
                <a:ext cx="13719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193577" y="1380528"/>
                <a:ext cx="128399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193577" y="1535877"/>
                <a:ext cx="128399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-1" y="1694153"/>
                <a:ext cx="137190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193577" y="1694153"/>
                <a:ext cx="128399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-1" y="1846569"/>
                <a:ext cx="13719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193577" y="1846569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193577" y="2001914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>
                <a:off x="-1" y="2157262"/>
                <a:ext cx="137190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193577" y="2157262"/>
                <a:ext cx="128399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-1" y="2315538"/>
                <a:ext cx="137190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Shape 836"/>
              <p:cNvSpPr/>
              <p:nvPr/>
            </p:nvSpPr>
            <p:spPr>
              <a:xfrm>
                <a:off x="366625" y="1380528"/>
                <a:ext cx="140125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366625" y="1535877"/>
                <a:ext cx="140125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366625" y="1846569"/>
                <a:ext cx="140125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366625" y="2001914"/>
                <a:ext cx="140125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366625" y="2157262"/>
                <a:ext cx="140125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193577" y="2315538"/>
                <a:ext cx="128399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768446" y="1069834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768446" y="1228112"/>
                <a:ext cx="541948" cy="55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768446" y="1383460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hape 845"/>
              <p:cNvSpPr/>
              <p:nvPr/>
            </p:nvSpPr>
            <p:spPr>
              <a:xfrm>
                <a:off x="768446" y="1538807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768446" y="1697084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768446" y="1846569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768446" y="2004845"/>
                <a:ext cx="541948" cy="579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768446" y="2160191"/>
                <a:ext cx="541948" cy="579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7792993" y="1128456"/>
                <a:ext cx="84387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7792993" y="1266217"/>
                <a:ext cx="84387" cy="990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7792993" y="1398115"/>
                <a:ext cx="84387" cy="990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3" name="Shape 853"/>
              <p:cNvSpPr/>
              <p:nvPr/>
            </p:nvSpPr>
            <p:spPr>
              <a:xfrm>
                <a:off x="7792993" y="1538807"/>
                <a:ext cx="84387" cy="9313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hape 854"/>
              <p:cNvSpPr/>
              <p:nvPr/>
            </p:nvSpPr>
            <p:spPr>
              <a:xfrm>
                <a:off x="7792993" y="1673634"/>
                <a:ext cx="84387" cy="960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7792993" y="1811395"/>
                <a:ext cx="84387" cy="931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Shape 856"/>
              <p:cNvSpPr/>
              <p:nvPr/>
            </p:nvSpPr>
            <p:spPr>
              <a:xfrm>
                <a:off x="7792993" y="1946224"/>
                <a:ext cx="84387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7792993" y="2083984"/>
                <a:ext cx="84387" cy="90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7792993" y="2218813"/>
                <a:ext cx="84387" cy="1019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Shape 859"/>
              <p:cNvSpPr/>
              <p:nvPr/>
            </p:nvSpPr>
            <p:spPr>
              <a:xfrm>
                <a:off x="7792993" y="2350710"/>
                <a:ext cx="84387" cy="1019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7640478" y="1128456"/>
                <a:ext cx="78540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Shape 861"/>
              <p:cNvSpPr/>
              <p:nvPr/>
            </p:nvSpPr>
            <p:spPr>
              <a:xfrm>
                <a:off x="7640478" y="1266217"/>
                <a:ext cx="78540" cy="990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7640478" y="1398115"/>
                <a:ext cx="78540" cy="9900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>
                <a:off x="7640478" y="1538807"/>
                <a:ext cx="78540" cy="9313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Shape 864"/>
              <p:cNvSpPr/>
              <p:nvPr/>
            </p:nvSpPr>
            <p:spPr>
              <a:xfrm>
                <a:off x="7640478" y="1673634"/>
                <a:ext cx="78540" cy="960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7640478" y="1811395"/>
                <a:ext cx="78540" cy="9313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7640478" y="1946224"/>
                <a:ext cx="78540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7640478" y="2083984"/>
                <a:ext cx="78540" cy="902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7640478" y="2218813"/>
                <a:ext cx="78540" cy="1019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7640478" y="2350710"/>
                <a:ext cx="78540" cy="1019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872" name="Shape 872"/>
          <p:cNvSpPr/>
          <p:nvPr/>
        </p:nvSpPr>
        <p:spPr>
          <a:xfrm>
            <a:off x="3145811" y="3003679"/>
            <a:ext cx="8452317" cy="128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Is there a simple and clear binary relationship between the ranking/rating and other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there multi-relationships between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Can we make a good prediction model for ranking/rating to see what factor influence it most?</a:t>
            </a:r>
          </a:p>
        </p:txBody>
      </p:sp>
      <p:grpSp>
        <p:nvGrpSpPr>
          <p:cNvPr id="875" name="Group 875"/>
          <p:cNvGrpSpPr/>
          <p:nvPr/>
        </p:nvGrpSpPr>
        <p:grpSpPr>
          <a:xfrm>
            <a:off x="3176694" y="1266427"/>
            <a:ext cx="6651406" cy="1109142"/>
            <a:chOff x="0" y="-1"/>
            <a:chExt cx="6651405" cy="1109141"/>
          </a:xfrm>
        </p:grpSpPr>
        <p:sp>
          <p:nvSpPr>
            <p:cNvPr id="873" name="Shape 873"/>
            <p:cNvSpPr/>
            <p:nvPr/>
          </p:nvSpPr>
          <p:spPr>
            <a:xfrm>
              <a:off x="-1" y="-2"/>
              <a:ext cx="665140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Analysis and prediction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2922433" y="1060357"/>
              <a:ext cx="828507" cy="48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2" grpId="2"/>
      <p:bldP build="whole" bldLvl="1" animBg="1" rev="0" advAuto="0" spid="87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6.png"/>
          <p:cNvPicPr>
            <a:picLocks noChangeAspect="1"/>
          </p:cNvPicPr>
          <p:nvPr/>
        </p:nvPicPr>
        <p:blipFill>
          <a:blip r:embed="rId2">
            <a:extLst/>
          </a:blip>
          <a:srcRect l="0" t="200" r="0" b="199"/>
          <a:stretch>
            <a:fillRect/>
          </a:stretch>
        </p:blipFill>
        <p:spPr>
          <a:xfrm>
            <a:off x="-85828" y="1228202"/>
            <a:ext cx="13090629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Shape 878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9" name="Shape 879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0" name="Shape 880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884" name="Group 884"/>
          <p:cNvGrpSpPr/>
          <p:nvPr/>
        </p:nvGrpSpPr>
        <p:grpSpPr>
          <a:xfrm>
            <a:off x="-955932" y="4355269"/>
            <a:ext cx="6591849" cy="1753551"/>
            <a:chOff x="0" y="0"/>
            <a:chExt cx="6591848" cy="1753550"/>
          </a:xfrm>
        </p:grpSpPr>
        <p:sp>
          <p:nvSpPr>
            <p:cNvPr id="881" name="Shape 881"/>
            <p:cNvSpPr/>
            <p:nvPr/>
          </p:nvSpPr>
          <p:spPr>
            <a:xfrm>
              <a:off x="-1" y="0"/>
              <a:ext cx="6591849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Rank &amp; Rating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2892759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883" name="Shape 883"/>
            <p:cNvSpPr/>
            <p:nvPr/>
          </p:nvSpPr>
          <p:spPr>
            <a:xfrm>
              <a:off x="187869" y="1307360"/>
              <a:ext cx="6216108" cy="446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Yes!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8" grpId="1"/>
      <p:bldP build="whole" bldLvl="1" animBg="1" rev="0" advAuto="0" spid="884" grpId="4"/>
      <p:bldP build="whole" bldLvl="1" animBg="1" rev="0" advAuto="0" spid="880" grpId="3"/>
      <p:bldP build="whole" bldLvl="1" animBg="1" rev="0" advAuto="0" spid="87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7.png"/>
          <p:cNvPicPr>
            <a:picLocks noChangeAspect="1"/>
          </p:cNvPicPr>
          <p:nvPr/>
        </p:nvPicPr>
        <p:blipFill>
          <a:blip r:embed="rId2">
            <a:extLst/>
          </a:blip>
          <a:srcRect l="341" t="0" r="340" b="0"/>
          <a:stretch>
            <a:fillRect/>
          </a:stretch>
        </p:blipFill>
        <p:spPr>
          <a:xfrm>
            <a:off x="-85832" y="1228201"/>
            <a:ext cx="13090637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Shape 887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893" name="Group 893"/>
          <p:cNvGrpSpPr/>
          <p:nvPr/>
        </p:nvGrpSpPr>
        <p:grpSpPr>
          <a:xfrm>
            <a:off x="-955932" y="4355269"/>
            <a:ext cx="6591849" cy="1753551"/>
            <a:chOff x="0" y="0"/>
            <a:chExt cx="6591848" cy="1753550"/>
          </a:xfrm>
        </p:grpSpPr>
        <p:sp>
          <p:nvSpPr>
            <p:cNvPr id="890" name="Shape 890"/>
            <p:cNvSpPr/>
            <p:nvPr/>
          </p:nvSpPr>
          <p:spPr>
            <a:xfrm>
              <a:off x="-1" y="0"/>
              <a:ext cx="6591849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Lowest price?</a:t>
              </a:r>
            </a:p>
          </p:txBody>
        </p:sp>
        <p:sp>
          <p:nvSpPr>
            <p:cNvPr id="891" name="Shape 891"/>
            <p:cNvSpPr/>
            <p:nvPr/>
          </p:nvSpPr>
          <p:spPr>
            <a:xfrm>
              <a:off x="2892759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187869" y="1307360"/>
              <a:ext cx="6216108" cy="446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3" grpId="4"/>
      <p:bldP build="whole" bldLvl="1" animBg="1" rev="0" advAuto="0" spid="888" grpId="2"/>
      <p:bldP build="whole" bldLvl="1" animBg="1" rev="0" advAuto="0" spid="889" grpId="3"/>
      <p:bldP build="whole" bldLvl="1" animBg="1" rev="0" advAuto="0" spid="88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8.png"/>
          <p:cNvPicPr>
            <a:picLocks noChangeAspect="1"/>
          </p:cNvPicPr>
          <p:nvPr/>
        </p:nvPicPr>
        <p:blipFill>
          <a:blip r:embed="rId2">
            <a:extLst/>
          </a:blip>
          <a:srcRect l="455" t="0" r="455" b="0"/>
          <a:stretch>
            <a:fillRect/>
          </a:stretch>
        </p:blipFill>
        <p:spPr>
          <a:xfrm>
            <a:off x="-85832" y="1228201"/>
            <a:ext cx="13090635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Shape 898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02" name="Group 902"/>
          <p:cNvGrpSpPr/>
          <p:nvPr/>
        </p:nvGrpSpPr>
        <p:grpSpPr>
          <a:xfrm>
            <a:off x="-955932" y="4355269"/>
            <a:ext cx="6591849" cy="1753551"/>
            <a:chOff x="0" y="0"/>
            <a:chExt cx="6591848" cy="1753550"/>
          </a:xfrm>
        </p:grpSpPr>
        <p:sp>
          <p:nvSpPr>
            <p:cNvPr id="899" name="Shape 899"/>
            <p:cNvSpPr/>
            <p:nvPr/>
          </p:nvSpPr>
          <p:spPr>
            <a:xfrm>
              <a:off x="-1" y="0"/>
              <a:ext cx="6591849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Highest Price?</a:t>
              </a:r>
            </a:p>
          </p:txBody>
        </p:sp>
        <p:sp>
          <p:nvSpPr>
            <p:cNvPr id="900" name="Shape 900"/>
            <p:cNvSpPr/>
            <p:nvPr/>
          </p:nvSpPr>
          <p:spPr>
            <a:xfrm>
              <a:off x="2892759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187869" y="1307360"/>
              <a:ext cx="6216108" cy="446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7" grpId="2"/>
      <p:bldP build="whole" bldLvl="1" animBg="1" rev="0" advAuto="0" spid="896" grpId="1"/>
      <p:bldP build="whole" bldLvl="1" animBg="1" rev="0" advAuto="0" spid="898" grpId="3"/>
      <p:bldP build="whole" bldLvl="1" animBg="1" rev="0" advAuto="0" spid="902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image9.png"/>
          <p:cNvPicPr>
            <a:picLocks noChangeAspect="1"/>
          </p:cNvPicPr>
          <p:nvPr/>
        </p:nvPicPr>
        <p:blipFill>
          <a:blip r:embed="rId2">
            <a:extLst/>
          </a:blip>
          <a:srcRect l="0" t="712" r="0" b="713"/>
          <a:stretch>
            <a:fillRect/>
          </a:stretch>
        </p:blipFill>
        <p:spPr>
          <a:xfrm>
            <a:off x="-85828" y="1228198"/>
            <a:ext cx="13090629" cy="7318087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Shape 905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6" name="Shape 906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11" name="Group 911"/>
          <p:cNvGrpSpPr/>
          <p:nvPr/>
        </p:nvGrpSpPr>
        <p:grpSpPr>
          <a:xfrm>
            <a:off x="-955932" y="4355269"/>
            <a:ext cx="6591849" cy="1753551"/>
            <a:chOff x="0" y="0"/>
            <a:chExt cx="6591848" cy="1753550"/>
          </a:xfrm>
        </p:grpSpPr>
        <p:sp>
          <p:nvSpPr>
            <p:cNvPr id="908" name="Shape 908"/>
            <p:cNvSpPr/>
            <p:nvPr/>
          </p:nvSpPr>
          <p:spPr>
            <a:xfrm>
              <a:off x="-1" y="0"/>
              <a:ext cx="6591849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Area?</a:t>
              </a:r>
            </a:p>
          </p:txBody>
        </p:sp>
        <p:sp>
          <p:nvSpPr>
            <p:cNvPr id="909" name="Shape 909"/>
            <p:cNvSpPr/>
            <p:nvPr/>
          </p:nvSpPr>
          <p:spPr>
            <a:xfrm>
              <a:off x="2892759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10" name="Shape 910"/>
            <p:cNvSpPr/>
            <p:nvPr/>
          </p:nvSpPr>
          <p:spPr>
            <a:xfrm>
              <a:off x="187869" y="1307360"/>
              <a:ext cx="6216108" cy="446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Not obvious!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6" grpId="2"/>
      <p:bldP build="whole" bldLvl="1" animBg="1" rev="0" advAuto="0" spid="911" grpId="4"/>
      <p:bldP build="whole" bldLvl="1" animBg="1" rev="0" advAuto="0" spid="905" grpId="1"/>
      <p:bldP build="whole" bldLvl="1" animBg="1" rev="0" advAuto="0" spid="907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image10.png"/>
          <p:cNvPicPr>
            <a:picLocks noChangeAspect="1"/>
          </p:cNvPicPr>
          <p:nvPr/>
        </p:nvPicPr>
        <p:blipFill>
          <a:blip r:embed="rId2">
            <a:extLst/>
          </a:blip>
          <a:srcRect l="0" t="712" r="0" b="713"/>
          <a:stretch>
            <a:fillRect/>
          </a:stretch>
        </p:blipFill>
        <p:spPr>
          <a:xfrm>
            <a:off x="-85828" y="1228198"/>
            <a:ext cx="13090629" cy="7318087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Shape 914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Shape 915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20" name="Group 920"/>
          <p:cNvGrpSpPr/>
          <p:nvPr/>
        </p:nvGrpSpPr>
        <p:grpSpPr>
          <a:xfrm>
            <a:off x="-955932" y="4355269"/>
            <a:ext cx="6591849" cy="1753551"/>
            <a:chOff x="0" y="0"/>
            <a:chExt cx="6591848" cy="1753550"/>
          </a:xfrm>
        </p:grpSpPr>
        <p:sp>
          <p:nvSpPr>
            <p:cNvPr id="917" name="Shape 917"/>
            <p:cNvSpPr/>
            <p:nvPr/>
          </p:nvSpPr>
          <p:spPr>
            <a:xfrm>
              <a:off x="-1" y="0"/>
              <a:ext cx="6591849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Post Code?</a:t>
              </a:r>
            </a:p>
          </p:txBody>
        </p:sp>
        <p:sp>
          <p:nvSpPr>
            <p:cNvPr id="918" name="Shape 918"/>
            <p:cNvSpPr/>
            <p:nvPr/>
          </p:nvSpPr>
          <p:spPr>
            <a:xfrm>
              <a:off x="2892759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187869" y="1307360"/>
              <a:ext cx="6216108" cy="4461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Not obvious enough!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6" grpId="3"/>
      <p:bldP build="whole" bldLvl="1" animBg="1" rev="0" advAuto="0" spid="915" grpId="2"/>
      <p:bldP build="whole" bldLvl="1" animBg="1" rev="0" advAuto="0" spid="914" grpId="1"/>
      <p:bldP build="whole" bldLvl="1" animBg="1" rev="0" advAuto="0" spid="920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roup 924"/>
          <p:cNvGrpSpPr/>
          <p:nvPr/>
        </p:nvGrpSpPr>
        <p:grpSpPr>
          <a:xfrm>
            <a:off x="3203087" y="5421811"/>
            <a:ext cx="6591850" cy="1108860"/>
            <a:chOff x="0" y="-1"/>
            <a:chExt cx="6591848" cy="1108858"/>
          </a:xfrm>
        </p:grpSpPr>
        <p:sp>
          <p:nvSpPr>
            <p:cNvPr id="922" name="Shape 922"/>
            <p:cNvSpPr/>
            <p:nvPr/>
          </p:nvSpPr>
          <p:spPr>
            <a:xfrm>
              <a:off x="-1" y="-2"/>
              <a:ext cx="6591850" cy="988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Other features?</a:t>
              </a:r>
            </a:p>
          </p:txBody>
        </p:sp>
        <p:sp>
          <p:nvSpPr>
            <p:cNvPr id="923" name="Shape 923"/>
            <p:cNvSpPr/>
            <p:nvPr/>
          </p:nvSpPr>
          <p:spPr>
            <a:xfrm>
              <a:off x="2892761" y="1060087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925" name="image11.png"/>
          <p:cNvPicPr>
            <a:picLocks noChangeAspect="1"/>
          </p:cNvPicPr>
          <p:nvPr/>
        </p:nvPicPr>
        <p:blipFill>
          <a:blip r:embed="rId2">
            <a:extLst/>
          </a:blip>
          <a:srcRect l="15300" t="0" r="15298" b="0"/>
          <a:stretch>
            <a:fillRect/>
          </a:stretch>
        </p:blipFill>
        <p:spPr>
          <a:xfrm>
            <a:off x="3385" y="1220497"/>
            <a:ext cx="2600656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image12.png"/>
          <p:cNvPicPr>
            <a:picLocks noChangeAspect="1"/>
          </p:cNvPicPr>
          <p:nvPr/>
        </p:nvPicPr>
        <p:blipFill>
          <a:blip r:embed="rId3">
            <a:extLst/>
          </a:blip>
          <a:srcRect l="15300" t="0" r="15298" b="0"/>
          <a:stretch>
            <a:fillRect/>
          </a:stretch>
        </p:blipFill>
        <p:spPr>
          <a:xfrm>
            <a:off x="2615923" y="1218551"/>
            <a:ext cx="2600657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13.png"/>
          <p:cNvPicPr>
            <a:picLocks noChangeAspect="1"/>
          </p:cNvPicPr>
          <p:nvPr/>
        </p:nvPicPr>
        <p:blipFill>
          <a:blip r:embed="rId4">
            <a:extLst/>
          </a:blip>
          <a:srcRect l="15300" t="0" r="15298" b="0"/>
          <a:stretch>
            <a:fillRect/>
          </a:stretch>
        </p:blipFill>
        <p:spPr>
          <a:xfrm>
            <a:off x="5204692" y="1218551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14.png"/>
          <p:cNvPicPr>
            <a:picLocks noChangeAspect="1"/>
          </p:cNvPicPr>
          <p:nvPr/>
        </p:nvPicPr>
        <p:blipFill>
          <a:blip r:embed="rId5">
            <a:extLst/>
          </a:blip>
          <a:srcRect l="15300" t="0" r="15298" b="0"/>
          <a:stretch>
            <a:fillRect/>
          </a:stretch>
        </p:blipFill>
        <p:spPr>
          <a:xfrm>
            <a:off x="7805348" y="1216607"/>
            <a:ext cx="2600658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age15.png"/>
          <p:cNvPicPr>
            <a:picLocks noChangeAspect="1"/>
          </p:cNvPicPr>
          <p:nvPr/>
        </p:nvPicPr>
        <p:blipFill>
          <a:blip r:embed="rId6">
            <a:extLst/>
          </a:blip>
          <a:srcRect l="15300" t="0" r="15298" b="0"/>
          <a:stretch>
            <a:fillRect/>
          </a:stretch>
        </p:blipFill>
        <p:spPr>
          <a:xfrm>
            <a:off x="10406001" y="1211208"/>
            <a:ext cx="2600657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image16.png"/>
          <p:cNvPicPr>
            <a:picLocks noChangeAspect="1"/>
          </p:cNvPicPr>
          <p:nvPr/>
        </p:nvPicPr>
        <p:blipFill>
          <a:blip r:embed="rId7">
            <a:extLst/>
          </a:blip>
          <a:srcRect l="15300" t="0" r="15298" b="0"/>
          <a:stretch>
            <a:fillRect/>
          </a:stretch>
        </p:blipFill>
        <p:spPr>
          <a:xfrm>
            <a:off x="3389" y="3343361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image17.png"/>
          <p:cNvPicPr>
            <a:picLocks noChangeAspect="1"/>
          </p:cNvPicPr>
          <p:nvPr/>
        </p:nvPicPr>
        <p:blipFill>
          <a:blip r:embed="rId8">
            <a:extLst/>
          </a:blip>
          <a:srcRect l="15300" t="0" r="15298" b="0"/>
          <a:stretch>
            <a:fillRect/>
          </a:stretch>
        </p:blipFill>
        <p:spPr>
          <a:xfrm>
            <a:off x="2615926" y="3341415"/>
            <a:ext cx="2600657" cy="211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18.png"/>
          <p:cNvPicPr>
            <a:picLocks noChangeAspect="1"/>
          </p:cNvPicPr>
          <p:nvPr/>
        </p:nvPicPr>
        <p:blipFill>
          <a:blip r:embed="rId9">
            <a:extLst/>
          </a:blip>
          <a:srcRect l="15300" t="0" r="15298" b="0"/>
          <a:stretch>
            <a:fillRect/>
          </a:stretch>
        </p:blipFill>
        <p:spPr>
          <a:xfrm>
            <a:off x="5204695" y="3341415"/>
            <a:ext cx="2600657" cy="211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age19.png"/>
          <p:cNvPicPr>
            <a:picLocks noChangeAspect="1"/>
          </p:cNvPicPr>
          <p:nvPr/>
        </p:nvPicPr>
        <p:blipFill>
          <a:blip r:embed="rId10">
            <a:extLst/>
          </a:blip>
          <a:srcRect l="15300" t="0" r="15298" b="0"/>
          <a:stretch>
            <a:fillRect/>
          </a:stretch>
        </p:blipFill>
        <p:spPr>
          <a:xfrm>
            <a:off x="7805352" y="3339472"/>
            <a:ext cx="2600657" cy="2110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image20.png"/>
          <p:cNvPicPr>
            <a:picLocks noChangeAspect="1"/>
          </p:cNvPicPr>
          <p:nvPr/>
        </p:nvPicPr>
        <p:blipFill>
          <a:blip r:embed="rId11">
            <a:extLst/>
          </a:blip>
          <a:srcRect l="15300" t="0" r="15298" b="0"/>
          <a:stretch>
            <a:fillRect/>
          </a:stretch>
        </p:blipFill>
        <p:spPr>
          <a:xfrm>
            <a:off x="10406004" y="3334074"/>
            <a:ext cx="2600657" cy="2110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/>
        </p:nvSpPr>
        <p:spPr>
          <a:xfrm>
            <a:off x="8044653" y="3033139"/>
            <a:ext cx="5362313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37" name="Table 937"/>
          <p:cNvGraphicFramePr/>
          <p:nvPr/>
        </p:nvGraphicFramePr>
        <p:xfrm>
          <a:off x="628650" y="5524500"/>
          <a:ext cx="87630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562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19:19:23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-1668.1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3338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3342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38" name="Table 938"/>
          <p:cNvGraphicFramePr/>
          <p:nvPr/>
        </p:nvGraphicFramePr>
        <p:xfrm>
          <a:off x="603250" y="3673475"/>
          <a:ext cx="7176442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06500"/>
                <a:gridCol w="1188626"/>
                <a:gridCol w="1054570"/>
                <a:gridCol w="1045633"/>
                <a:gridCol w="983074"/>
                <a:gridCol w="1698037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143.5000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4.890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29.343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133.874 153.126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39" name="Table 939"/>
          <p:cNvGraphicFramePr/>
          <p:nvPr/>
        </p:nvGraphicFramePr>
        <p:xfrm>
          <a:off x="666750" y="958850"/>
          <a:ext cx="79629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5875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152.801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17.161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0.000188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/>
        </p:nvSpPr>
        <p:spPr>
          <a:xfrm>
            <a:off x="7676353" y="3244618"/>
            <a:ext cx="5362313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42" name="Table 942"/>
          <p:cNvGraphicFramePr/>
          <p:nvPr/>
        </p:nvGraphicFramePr>
        <p:xfrm>
          <a:off x="260350" y="6018555"/>
          <a:ext cx="8851900" cy="388620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6510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0.482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0.473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4.32E-38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19:19:32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-1574.0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3160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3182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43" name="Table 943"/>
          <p:cNvGraphicFramePr/>
          <p:nvPr/>
        </p:nvGraphicFramePr>
        <p:xfrm>
          <a:off x="384671" y="2560383"/>
          <a:ext cx="8044458" cy="302260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17549"/>
                <a:gridCol w="1120327"/>
                <a:gridCol w="993974"/>
                <a:gridCol w="985551"/>
                <a:gridCol w="926586"/>
                <a:gridCol w="1600468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226.2464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8.297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27.269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209.915 242.578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-29.9645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8.631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-46.954 -12.975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-0.0787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-8.570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-0.097 -0.061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-0.1279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-2.445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-0.231 -0.025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-24.9744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8.590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-2.907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-41.884 -8.064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-33.1708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7.558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-4.389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-48.048 -18.294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44" name="Table 944"/>
          <p:cNvGraphicFramePr/>
          <p:nvPr/>
        </p:nvGraphicFramePr>
        <p:xfrm>
          <a:off x="476250" y="582955"/>
          <a:ext cx="7861300" cy="1727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4859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14.277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0.741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7.425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1.78E+03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57" y="1290951"/>
            <a:ext cx="12142455" cy="6614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14" y="1091320"/>
            <a:ext cx="12574572" cy="7267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3180552" y="429638"/>
            <a:ext cx="5362314" cy="74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>
            <a:lvl1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GLM </a:t>
            </a:r>
          </a:p>
        </p:txBody>
      </p:sp>
      <p:graphicFrame>
        <p:nvGraphicFramePr>
          <p:cNvPr id="947" name="Table 947"/>
          <p:cNvGraphicFramePr/>
          <p:nvPr/>
        </p:nvGraphicFramePr>
        <p:xfrm>
          <a:off x="1841500" y="1221567"/>
          <a:ext cx="8509000" cy="3302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44600"/>
                <a:gridCol w="1752600"/>
                <a:gridCol w="4229100"/>
                <a:gridCol w="1282700"/>
              </a:tblGrid>
              <a:tr h="254000">
                <a:tc>
                  <a:txBody>
                    <a:bodyPr/>
                    <a:lstStyle/>
                    <a:p>
                      <a:pPr>
                        <a:defRPr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parameter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rate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-0.006855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-0.000068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-0.000047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-0.004414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48" name="Table 948"/>
          <p:cNvGraphicFramePr/>
          <p:nvPr/>
        </p:nvGraphicFramePr>
        <p:xfrm>
          <a:off x="1841500" y="5801738"/>
          <a:ext cx="8509000" cy="3048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44600"/>
                <a:gridCol w="1752600"/>
                <a:gridCol w="4229100"/>
                <a:gridCol w="1282700"/>
              </a:tblGrid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0.000319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-0.000144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-0.000294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0.000005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0.000085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0.000013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-0.000233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-0.000496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0.006458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>
            <a:off x="3002752" y="759838"/>
            <a:ext cx="5362314" cy="74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>
            <a:lvl1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Decision Tree? </a:t>
            </a:r>
          </a:p>
        </p:txBody>
      </p:sp>
      <p:graphicFrame>
        <p:nvGraphicFramePr>
          <p:cNvPr id="951" name="Table 951"/>
          <p:cNvGraphicFramePr/>
          <p:nvPr/>
        </p:nvGraphicFramePr>
        <p:xfrm>
          <a:off x="2463800" y="5029200"/>
          <a:ext cx="7289800" cy="33020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43000"/>
                <a:gridCol w="1917700"/>
                <a:gridCol w="4229100"/>
              </a:tblGrid>
              <a:tr h="254000">
                <a:tc>
                  <a:txBody>
                    <a:bodyPr/>
                    <a:lstStyle/>
                    <a:p>
                      <a:pPr>
                        <a:defRPr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importance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paramets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0.288808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0.031983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0.036941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0.016854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0.024210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0.051874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0.037079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0.037798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0.038526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0.048308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0.007950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algn="r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0.379670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952" name="image21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731" y="2258311"/>
            <a:ext cx="12235338" cy="2013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image22.png"/>
          <p:cNvPicPr>
            <a:picLocks noChangeAspect="1"/>
          </p:cNvPicPr>
          <p:nvPr/>
        </p:nvPicPr>
        <p:blipFill>
          <a:blip r:embed="rId2">
            <a:extLst/>
          </a:blip>
          <a:srcRect l="0" t="239" r="0" b="238"/>
          <a:stretch>
            <a:fillRect/>
          </a:stretch>
        </p:blipFill>
        <p:spPr>
          <a:xfrm>
            <a:off x="-85828" y="1228200"/>
            <a:ext cx="13090629" cy="7318086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hape 955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6" name="Shape 956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7" name="Shape 957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60" name="Group 960"/>
          <p:cNvGrpSpPr/>
          <p:nvPr/>
        </p:nvGrpSpPr>
        <p:grpSpPr>
          <a:xfrm>
            <a:off x="-955936" y="4355266"/>
            <a:ext cx="6591850" cy="1108855"/>
            <a:chOff x="0" y="-1"/>
            <a:chExt cx="6591848" cy="1108853"/>
          </a:xfrm>
        </p:grpSpPr>
        <p:sp>
          <p:nvSpPr>
            <p:cNvPr id="958" name="Shape 958"/>
            <p:cNvSpPr/>
            <p:nvPr/>
          </p:nvSpPr>
          <p:spPr>
            <a:xfrm>
              <a:off x="-1" y="-1"/>
              <a:ext cx="6591850" cy="709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Purpose &amp; Season</a:t>
              </a:r>
            </a:p>
          </p:txBody>
        </p:sp>
        <p:sp>
          <p:nvSpPr>
            <p:cNvPr id="959" name="Shape 959"/>
            <p:cNvSpPr/>
            <p:nvPr/>
          </p:nvSpPr>
          <p:spPr>
            <a:xfrm>
              <a:off x="2892761" y="1060082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5" grpId="1"/>
      <p:bldP build="whole" bldLvl="1" animBg="1" rev="0" advAuto="0" spid="960" grpId="4"/>
      <p:bldP build="whole" bldLvl="1" animBg="1" rev="0" advAuto="0" spid="957" grpId="3"/>
      <p:bldP build="whole" bldLvl="1" animBg="1" rev="0" advAuto="0" spid="956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964" y="1228201"/>
            <a:ext cx="7479046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Shape 963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5" name="Shape 965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68" name="Group 968"/>
          <p:cNvGrpSpPr/>
          <p:nvPr/>
        </p:nvGrpSpPr>
        <p:grpSpPr>
          <a:xfrm>
            <a:off x="-955936" y="4355269"/>
            <a:ext cx="6591850" cy="1108853"/>
            <a:chOff x="0" y="0"/>
            <a:chExt cx="6591848" cy="1108851"/>
          </a:xfrm>
        </p:grpSpPr>
        <p:sp>
          <p:nvSpPr>
            <p:cNvPr id="966" name="Shape 966"/>
            <p:cNvSpPr/>
            <p:nvPr/>
          </p:nvSpPr>
          <p:spPr>
            <a:xfrm>
              <a:off x="-1" y="-1"/>
              <a:ext cx="6591850" cy="5567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season &amp; language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2892761" y="1060081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8" grpId="4"/>
      <p:bldP build="whole" bldLvl="1" animBg="1" rev="0" advAuto="0" spid="963" grpId="1"/>
      <p:bldP build="whole" bldLvl="1" animBg="1" rev="0" advAuto="0" spid="964" grpId="2"/>
      <p:bldP build="whole" bldLvl="1" animBg="1" rev="0" advAuto="0" spid="965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64" y="1217811"/>
            <a:ext cx="7479046" cy="731808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Shape 971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Shape 972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Shape 973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76" name="Group 976"/>
          <p:cNvGrpSpPr/>
          <p:nvPr/>
        </p:nvGrpSpPr>
        <p:grpSpPr>
          <a:xfrm>
            <a:off x="-959533" y="4418764"/>
            <a:ext cx="6591849" cy="1108857"/>
            <a:chOff x="0" y="-1"/>
            <a:chExt cx="6591848" cy="1108855"/>
          </a:xfrm>
        </p:grpSpPr>
        <p:sp>
          <p:nvSpPr>
            <p:cNvPr id="974" name="Shape 974"/>
            <p:cNvSpPr/>
            <p:nvPr/>
          </p:nvSpPr>
          <p:spPr>
            <a:xfrm>
              <a:off x="-1" y="-2"/>
              <a:ext cx="6591850" cy="40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purpose &amp; language</a:t>
              </a:r>
            </a:p>
          </p:txBody>
        </p:sp>
        <p:sp>
          <p:nvSpPr>
            <p:cNvPr id="975" name="Shape 975"/>
            <p:cNvSpPr/>
            <p:nvPr/>
          </p:nvSpPr>
          <p:spPr>
            <a:xfrm>
              <a:off x="2892761" y="1060084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6" grpId="4"/>
      <p:bldP build="whole" bldLvl="1" animBg="1" rev="0" advAuto="0" spid="973" grpId="3"/>
      <p:bldP build="whole" bldLvl="1" animBg="1" rev="0" advAuto="0" spid="972" grpId="2"/>
      <p:bldP build="whole" bldLvl="1" animBg="1" rev="0" advAuto="0" spid="97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219" y="1207419"/>
            <a:ext cx="8550535" cy="7338864"/>
          </a:xfrm>
          <a:prstGeom prst="rect">
            <a:avLst/>
          </a:prstGeom>
          <a:ln w="12700">
            <a:miter lim="400000"/>
          </a:ln>
        </p:spPr>
      </p:pic>
      <p:sp>
        <p:nvSpPr>
          <p:cNvPr id="979" name="Shape 979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0" name="Shape 980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1" name="Shape 981"/>
          <p:cNvSpPr/>
          <p:nvPr/>
        </p:nvSpPr>
        <p:spPr>
          <a:xfrm>
            <a:off x="2031412" y="3743581"/>
            <a:ext cx="609964" cy="668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84" name="Group 984"/>
          <p:cNvGrpSpPr/>
          <p:nvPr/>
        </p:nvGrpSpPr>
        <p:grpSpPr>
          <a:xfrm>
            <a:off x="-955936" y="4355269"/>
            <a:ext cx="6591850" cy="1108853"/>
            <a:chOff x="0" y="0"/>
            <a:chExt cx="6591848" cy="1108852"/>
          </a:xfrm>
        </p:grpSpPr>
        <p:sp>
          <p:nvSpPr>
            <p:cNvPr id="982" name="Shape 982"/>
            <p:cNvSpPr/>
            <p:nvPr/>
          </p:nvSpPr>
          <p:spPr>
            <a:xfrm>
              <a:off x="-1" y="-1"/>
              <a:ext cx="6591850" cy="759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/>
            <a:p>
              <a:pPr defTabSz="1300218">
                <a:defRPr sz="2300">
                  <a:solidFill>
                    <a:srgbClr val="FFFFFF"/>
                  </a:solidFill>
                </a:defRPr>
              </a:pPr>
              <a:r>
                <a:t>price </a:t>
              </a:r>
              <a:r>
                <a:rPr b="1"/>
                <a:t>w/ other </a:t>
              </a:r>
              <a:endParaRPr b="1"/>
            </a:p>
            <a:p>
              <a:pPr defTabSz="1300218">
                <a:defRPr b="1" sz="2300">
                  <a:solidFill>
                    <a:srgbClr val="FFFFFF"/>
                  </a:solidFill>
                </a:defRPr>
              </a:pPr>
              <a:r>
                <a:t>continuous variable</a:t>
              </a:r>
            </a:p>
          </p:txBody>
        </p:sp>
        <p:sp>
          <p:nvSpPr>
            <p:cNvPr id="983" name="Shape 983"/>
            <p:cNvSpPr/>
            <p:nvPr/>
          </p:nvSpPr>
          <p:spPr>
            <a:xfrm>
              <a:off x="2892761" y="1060081"/>
              <a:ext cx="828292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4" grpId="4"/>
      <p:bldP build="whole" bldLvl="1" animBg="1" rev="0" advAuto="0" spid="980" grpId="2"/>
      <p:bldP build="whole" bldLvl="1" animBg="1" rev="0" advAuto="0" spid="981" grpId="3"/>
      <p:bldP build="whole" bldLvl="1" animBg="1" rev="0" advAuto="0" spid="97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/>
          <p:nvPr/>
        </p:nvSpPr>
        <p:spPr>
          <a:xfrm>
            <a:off x="7308053" y="3812723"/>
            <a:ext cx="5362313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87" name="Table 987"/>
          <p:cNvGraphicFramePr/>
          <p:nvPr/>
        </p:nvGraphicFramePr>
        <p:xfrm>
          <a:off x="349250" y="5480050"/>
          <a:ext cx="89916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7907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22:55:45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-13556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2.711E+04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9526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2.712E+04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8" name="Table 988"/>
          <p:cNvGraphicFramePr/>
          <p:nvPr/>
        </p:nvGraphicFramePr>
        <p:xfrm>
          <a:off x="387350" y="3765550"/>
          <a:ext cx="6897886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1339"/>
                <a:gridCol w="1015160"/>
                <a:gridCol w="1023837"/>
                <a:gridCol w="1084573"/>
                <a:gridCol w="954424"/>
                <a:gridCol w="164855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3.7263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362.261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3.706 3.746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9" name="Table 989"/>
          <p:cNvGraphicFramePr/>
          <p:nvPr/>
        </p:nvGraphicFramePr>
        <p:xfrm>
          <a:off x="501650" y="946150"/>
          <a:ext cx="81280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689100"/>
                <a:gridCol w="2425700"/>
                <a:gridCol w="17526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1022.836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1378.557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-0.901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4.47E-300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/>
        </p:nvSpPr>
        <p:spPr>
          <a:xfrm>
            <a:off x="7676353" y="3244618"/>
            <a:ext cx="5362313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92" name="Table 992"/>
          <p:cNvGraphicFramePr/>
          <p:nvPr/>
        </p:nvGraphicFramePr>
        <p:xfrm>
          <a:off x="5340350" y="5997575"/>
          <a:ext cx="6910435" cy="3159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93537"/>
                <a:gridCol w="1795932"/>
                <a:gridCol w="1844735"/>
                <a:gridCol w="1376231"/>
              </a:tblGrid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40.38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9.69E-301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22:25:56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-12772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2.563E+04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9484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2.594E+04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93" name="Table 993"/>
          <p:cNvGraphicFramePr/>
          <p:nvPr/>
        </p:nvGraphicFramePr>
        <p:xfrm>
          <a:off x="438150" y="2155550"/>
          <a:ext cx="3851024" cy="73115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3908"/>
                <a:gridCol w="463933"/>
                <a:gridCol w="490336"/>
                <a:gridCol w="441302"/>
                <a:gridCol w="414900"/>
                <a:gridCol w="716645"/>
              </a:tblGrid>
              <a:tr h="166171"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5.0299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5.417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3.210 6.850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language[T.cs]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-0.9486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-2.856 0.958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language[T.da]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-1.6327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-3.458 0.192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language[T.de]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-1.6235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-3.443 0.196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language[T.en]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-3.432 0.205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-1.8044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-3.626 0.017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language[T.fi]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-1.6994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-3.550 0.151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language[T.fr]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-1.7122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-1.845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-3.531 0.107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language[T.hu]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-0.6996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-0.533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0.594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-3.271 1.872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language[T.in]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-1.4044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-1.476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-3.270 0.461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language[T.it]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-1.7684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-1.903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-3.590 0.053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language[T.iw]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-1.6972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-3.614 0.219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language[T.ja]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-1.727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-3.434 0.217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language[T.ko]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-2.0351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-3.889 -0.181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language[T.nl]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-1.5191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-3.343 0.305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language[T.no]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-1.3447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-1.428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-3.190 0.501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language[T.pl]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-1.5756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-3.450 0.299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language[T.pt]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-1.2587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-1.352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-3.084 0.567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language[T.ru]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-1.2118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-3.033 0.609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language[T.sv]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-1.5032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-3.325 0.319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language[T.th]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-1.5033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-3.324 0.317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language[T.tr]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-1.5911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-1.213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0.225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-4.163 0.981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language[T.vi]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-2.0408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-4.613 0.531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language[T.zhCN]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-1.5202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-3.339 0.299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language[T.zhTW]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-1.5088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-1.625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-3.329 0.312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season[T.SPRING]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-0.0732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-2.681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-0.127 -0.020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season[T.SUMMER]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-0.0074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0.793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-0.063 0.048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season[T.WINTER]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-0.1910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-7.051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-0.244 -0.138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purpose[T.Couples]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0.517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-0.133 0.067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purpose[T.Family]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-0.0515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-1.003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0.316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-0.152 0.049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purpose[T.Friends]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0.879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-0.092 0.108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purpose[T.Solo]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0.409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0.683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-0.082 0.125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-0.1491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-5.101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-0.206 -0.092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-3.826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-0.209 -0.067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0.2412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0.198 0.284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2.39E-05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13.443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0.000 0.000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4.287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0.056 0.151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10.241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0.001 0.002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0.0694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3.066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0.025 0.114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-0.1922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-6.453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-0.251 -0.134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0.0419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-0.015 0.099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-0.1502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-5.220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-0.207 -0.094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0.3406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14.738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0.295 0.386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94" name="Table 994"/>
          <p:cNvGraphicFramePr/>
          <p:nvPr/>
        </p:nvGraphicFramePr>
        <p:xfrm>
          <a:off x="346892" y="422275"/>
          <a:ext cx="7802513" cy="15050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97543"/>
                <a:gridCol w="1543218"/>
                <a:gridCol w="2358037"/>
                <a:gridCol w="1703713"/>
              </a:tblGrid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843.893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1.393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1124.813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-0.750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5.62E-245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3.763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n-lt"/>
                          <a:ea typeface="+mn-ea"/>
                          <a:cs typeface="+mn-cs"/>
                          <a:sym typeface="Helvetica Neue"/>
                        </a:rPr>
                        <a:t>3.50E+05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/>
        </p:nvSpPr>
        <p:spPr>
          <a:xfrm>
            <a:off x="3821243" y="561522"/>
            <a:ext cx="5362314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pic>
        <p:nvPicPr>
          <p:cNvPr id="99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0671" y="2315119"/>
            <a:ext cx="7188343" cy="7222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6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/>
        </p:nvSpPr>
        <p:spPr>
          <a:xfrm>
            <a:off x="3821243" y="561522"/>
            <a:ext cx="5362314" cy="74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>
            <a:lvl1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000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7392" y="1902473"/>
            <a:ext cx="7230015" cy="7368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9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57" y="1290951"/>
            <a:ext cx="12142455" cy="6614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2319812" y="395182"/>
            <a:ext cx="414045" cy="414045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2369917" y="418962"/>
            <a:ext cx="308008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95</a:t>
            </a:r>
          </a:p>
        </p:txBody>
      </p:sp>
      <p:pic>
        <p:nvPicPr>
          <p:cNvPr id="19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341" y="409021"/>
            <a:ext cx="12104118" cy="8325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 flipV="1">
            <a:off x="3998962" y="5753479"/>
            <a:ext cx="5" cy="849022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 flipV="1">
            <a:off x="7279378" y="5757189"/>
            <a:ext cx="5" cy="83313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 flipV="1">
            <a:off x="10624183" y="5762755"/>
            <a:ext cx="5" cy="82756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920" y="194621"/>
            <a:ext cx="11979562" cy="904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2"/>
      <p:bldP build="whole" bldLvl="1" animBg="1" rev="0" advAuto="0" spid="197" grpId="3"/>
      <p:bldP build="whole" bldLvl="1" animBg="1" rev="0" advAuto="0" spid="19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-159174" y="1564376"/>
            <a:ext cx="13323150" cy="7579363"/>
          </a:xfrm>
          <a:prstGeom prst="rect">
            <a:avLst/>
          </a:prstGeom>
          <a:solidFill>
            <a:srgbClr val="445469">
              <a:alpha val="82000"/>
            </a:srgbClr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04" name="Group 204"/>
          <p:cNvGrpSpPr/>
          <p:nvPr/>
        </p:nvGrpSpPr>
        <p:grpSpPr>
          <a:xfrm>
            <a:off x="3206475" y="2125386"/>
            <a:ext cx="6591849" cy="1120672"/>
            <a:chOff x="0" y="0"/>
            <a:chExt cx="6591848" cy="1120670"/>
          </a:xfrm>
        </p:grpSpPr>
        <p:sp>
          <p:nvSpPr>
            <p:cNvPr id="201" name="Shape 201"/>
            <p:cNvSpPr/>
            <p:nvPr/>
          </p:nvSpPr>
          <p:spPr>
            <a:xfrm>
              <a:off x="-1" y="-1"/>
              <a:ext cx="6591850" cy="58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Many informations for tourists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881778" y="1071899"/>
              <a:ext cx="828291" cy="48771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7869" y="626121"/>
              <a:ext cx="6216109" cy="420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2F2F2"/>
                  </a:solidFill>
                </a:defRPr>
              </a:pPr>
              <a:r>
                <a:t>But what for the </a:t>
              </a:r>
              <a:r>
                <a:rPr>
                  <a:solidFill>
                    <a:srgbClr val="1EA185"/>
                  </a:solidFill>
                </a:rPr>
                <a:t>hotel owners?</a:t>
              </a:r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3319983" y="6508697"/>
            <a:ext cx="6238044" cy="840921"/>
            <a:chOff x="-1" y="-1"/>
            <a:chExt cx="6238043" cy="840919"/>
          </a:xfrm>
        </p:grpSpPr>
        <p:sp>
          <p:nvSpPr>
            <p:cNvPr id="205" name="Shape 205"/>
            <p:cNvSpPr/>
            <p:nvPr/>
          </p:nvSpPr>
          <p:spPr>
            <a:xfrm>
              <a:off x="874805" y="-2"/>
              <a:ext cx="5363238" cy="84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/>
            <a:p>
              <a:pPr algn="just" defTabSz="1300218">
                <a:defRPr sz="1600">
                  <a:solidFill>
                    <a:srgbClr val="851001"/>
                  </a:solidFill>
                </a:defRPr>
              </a:pPr>
              <a:r>
                <a:t>But!</a:t>
              </a:r>
              <a:r>
                <a:rPr>
                  <a:solidFill>
                    <a:srgbClr val="F2F2F2"/>
                  </a:solidFill>
                </a:rPr>
                <a:t> What if a small guest house owner want to get some analytic information to help himself make his guest house more popular and more comfortable for tourists?</a:t>
              </a:r>
            </a:p>
          </p:txBody>
        </p:sp>
        <p:sp>
          <p:nvSpPr>
            <p:cNvPr id="206" name="Shape 206"/>
            <p:cNvSpPr/>
            <p:nvPr/>
          </p:nvSpPr>
          <p:spPr>
            <a:xfrm flipH="1" rot="10800000">
              <a:off x="800673" y="39668"/>
              <a:ext cx="67341" cy="61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-2" y="122847"/>
              <a:ext cx="626759" cy="520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2" y="0"/>
                    <a:pt x="0" y="4822"/>
                    <a:pt x="0" y="10800"/>
                  </a:cubicBezTo>
                  <a:cubicBezTo>
                    <a:pt x="0" y="16778"/>
                    <a:pt x="4822" y="21600"/>
                    <a:pt x="10800" y="21600"/>
                  </a:cubicBezTo>
                  <a:cubicBezTo>
                    <a:pt x="16778" y="21600"/>
                    <a:pt x="21600" y="16778"/>
                    <a:pt x="21600" y="10800"/>
                  </a:cubicBezTo>
                  <a:cubicBezTo>
                    <a:pt x="21600" y="4822"/>
                    <a:pt x="16778" y="0"/>
                    <a:pt x="10800" y="0"/>
                  </a:cubicBezTo>
                  <a:close/>
                  <a:moveTo>
                    <a:pt x="13010" y="10800"/>
                  </a:moveTo>
                  <a:cubicBezTo>
                    <a:pt x="16979" y="14718"/>
                    <a:pt x="16979" y="14718"/>
                    <a:pt x="16979" y="14718"/>
                  </a:cubicBezTo>
                  <a:cubicBezTo>
                    <a:pt x="14718" y="16979"/>
                    <a:pt x="14718" y="16979"/>
                    <a:pt x="14718" y="16979"/>
                  </a:cubicBezTo>
                  <a:cubicBezTo>
                    <a:pt x="10800" y="13010"/>
                    <a:pt x="10800" y="13010"/>
                    <a:pt x="10800" y="13010"/>
                  </a:cubicBezTo>
                  <a:cubicBezTo>
                    <a:pt x="6882" y="16979"/>
                    <a:pt x="6882" y="16979"/>
                    <a:pt x="6882" y="16979"/>
                  </a:cubicBezTo>
                  <a:cubicBezTo>
                    <a:pt x="4621" y="14718"/>
                    <a:pt x="4621" y="14718"/>
                    <a:pt x="4621" y="14718"/>
                  </a:cubicBezTo>
                  <a:cubicBezTo>
                    <a:pt x="8590" y="10800"/>
                    <a:pt x="8590" y="10800"/>
                    <a:pt x="8590" y="10800"/>
                  </a:cubicBezTo>
                  <a:cubicBezTo>
                    <a:pt x="4621" y="6882"/>
                    <a:pt x="4621" y="6882"/>
                    <a:pt x="4621" y="6882"/>
                  </a:cubicBezTo>
                  <a:cubicBezTo>
                    <a:pt x="6882" y="4621"/>
                    <a:pt x="6882" y="4621"/>
                    <a:pt x="6882" y="4621"/>
                  </a:cubicBezTo>
                  <a:cubicBezTo>
                    <a:pt x="10800" y="8590"/>
                    <a:pt x="10800" y="8590"/>
                    <a:pt x="10800" y="8590"/>
                  </a:cubicBezTo>
                  <a:cubicBezTo>
                    <a:pt x="14718" y="4621"/>
                    <a:pt x="14718" y="4621"/>
                    <a:pt x="14718" y="4621"/>
                  </a:cubicBezTo>
                  <a:cubicBezTo>
                    <a:pt x="16979" y="6882"/>
                    <a:pt x="16979" y="6882"/>
                    <a:pt x="16979" y="6882"/>
                  </a:cubicBezTo>
                  <a:cubicBezTo>
                    <a:pt x="13010" y="10800"/>
                    <a:pt x="13010" y="10800"/>
                    <a:pt x="1301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3610501" y="4152082"/>
            <a:ext cx="5940754" cy="545272"/>
            <a:chOff x="-1" y="0"/>
            <a:chExt cx="5940752" cy="545271"/>
          </a:xfrm>
        </p:grpSpPr>
        <p:sp>
          <p:nvSpPr>
            <p:cNvPr id="209" name="Shape 209"/>
            <p:cNvSpPr/>
            <p:nvPr/>
          </p:nvSpPr>
          <p:spPr>
            <a:xfrm>
              <a:off x="577514" y="-1"/>
              <a:ext cx="5363238" cy="358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check hotel informations in their destination</a:t>
              </a:r>
            </a:p>
          </p:txBody>
        </p:sp>
        <p:sp>
          <p:nvSpPr>
            <p:cNvPr id="210" name="Shape 210"/>
            <p:cNvSpPr/>
            <p:nvPr/>
          </p:nvSpPr>
          <p:spPr>
            <a:xfrm flipH="1" rot="10800000">
              <a:off x="518985" y="52961"/>
              <a:ext cx="58511" cy="487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 flipH="1" rot="10800000">
              <a:off x="518985" y="58012"/>
              <a:ext cx="58511" cy="487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-2" y="141815"/>
              <a:ext cx="345027" cy="346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3601712" y="4933588"/>
            <a:ext cx="5956314" cy="599621"/>
            <a:chOff x="-1" y="0"/>
            <a:chExt cx="5956312" cy="599619"/>
          </a:xfrm>
        </p:grpSpPr>
        <p:sp>
          <p:nvSpPr>
            <p:cNvPr id="214" name="Shape 214"/>
            <p:cNvSpPr/>
            <p:nvPr/>
          </p:nvSpPr>
          <p:spPr>
            <a:xfrm>
              <a:off x="593074" y="-1"/>
              <a:ext cx="5363238" cy="599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get advises from the review sections of other tourists </a:t>
              </a:r>
            </a:p>
          </p:txBody>
        </p:sp>
        <p:sp>
          <p:nvSpPr>
            <p:cNvPr id="215" name="Shape 215"/>
            <p:cNvSpPr/>
            <p:nvPr/>
          </p:nvSpPr>
          <p:spPr>
            <a:xfrm flipH="1" rot="10800000">
              <a:off x="527772" y="48531"/>
              <a:ext cx="58511" cy="4872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-2" y="119827"/>
              <a:ext cx="345028" cy="346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21" name="Group 221"/>
          <p:cNvGrpSpPr/>
          <p:nvPr/>
        </p:nvGrpSpPr>
        <p:grpSpPr>
          <a:xfrm>
            <a:off x="3610497" y="5739287"/>
            <a:ext cx="5947532" cy="840921"/>
            <a:chOff x="-1" y="-1"/>
            <a:chExt cx="5947530" cy="840919"/>
          </a:xfrm>
        </p:grpSpPr>
        <p:sp>
          <p:nvSpPr>
            <p:cNvPr id="218" name="Shape 218"/>
            <p:cNvSpPr/>
            <p:nvPr/>
          </p:nvSpPr>
          <p:spPr>
            <a:xfrm>
              <a:off x="584290" y="-2"/>
              <a:ext cx="5363240" cy="84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also book a whole package for their tour not only include the hotel stays but also cars rental, flights and others</a:t>
              </a:r>
            </a:p>
          </p:txBody>
        </p:sp>
        <p:sp>
          <p:nvSpPr>
            <p:cNvPr id="219" name="Shape 219"/>
            <p:cNvSpPr/>
            <p:nvPr/>
          </p:nvSpPr>
          <p:spPr>
            <a:xfrm flipH="1" rot="10800000">
              <a:off x="518987" y="44101"/>
              <a:ext cx="58511" cy="48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-2" y="129935"/>
              <a:ext cx="345029" cy="346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17" grpId="3"/>
      <p:bldP build="whole" bldLvl="1" animBg="1" rev="0" advAuto="0" spid="204" grpId="1"/>
      <p:bldP build="whole" bldLvl="1" animBg="1" rev="0" advAuto="0" spid="221" grpId="4"/>
      <p:bldP build="whole" bldLvl="1" animBg="1" rev="0" advAuto="0" spid="208" grpId="5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5965192" y="3464200"/>
            <a:ext cx="1088162" cy="110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5076256" y="4449832"/>
            <a:ext cx="2862237" cy="3342613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5076256" y="4009406"/>
            <a:ext cx="2862237" cy="451417"/>
          </a:xfrm>
          <a:prstGeom prst="rect">
            <a:avLst/>
          </a:pr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5229295" y="4584784"/>
            <a:ext cx="2559956" cy="270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Impute different missing values with different methods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Modify the data frame, cutting off unnecessary prefix or suffix for strings,transforming strings to integer and vice versa 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Melting</a:t>
            </a:r>
          </a:p>
        </p:txBody>
      </p:sp>
      <p:sp>
        <p:nvSpPr>
          <p:cNvPr id="227" name="Shape 227"/>
          <p:cNvSpPr/>
          <p:nvPr/>
        </p:nvSpPr>
        <p:spPr>
          <a:xfrm>
            <a:off x="5093882" y="4093526"/>
            <a:ext cx="28319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modification &amp; imputation</a:t>
            </a:r>
          </a:p>
        </p:txBody>
      </p:sp>
      <p:sp>
        <p:nvSpPr>
          <p:cNvPr id="228" name="Shape 228"/>
          <p:cNvSpPr/>
          <p:nvPr/>
        </p:nvSpPr>
        <p:spPr>
          <a:xfrm flipH="1">
            <a:off x="8165620" y="5372141"/>
            <a:ext cx="331265" cy="7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9459341" y="3464200"/>
            <a:ext cx="1088164" cy="110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8570407" y="4449832"/>
            <a:ext cx="2862237" cy="3342613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8570407" y="4009406"/>
            <a:ext cx="2862237" cy="451417"/>
          </a:xfrm>
          <a:prstGeom prst="rect">
            <a:avLst/>
          </a:pr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8737433" y="4707978"/>
            <a:ext cx="2559956" cy="2232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Binary and multi-relationships between variables using Seaborn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Conduct forward multiple linear regression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Conduct backward multiple linear regression.</a:t>
            </a:r>
          </a:p>
        </p:txBody>
      </p:sp>
      <p:sp>
        <p:nvSpPr>
          <p:cNvPr id="233" name="Shape 233"/>
          <p:cNvSpPr/>
          <p:nvPr/>
        </p:nvSpPr>
        <p:spPr>
          <a:xfrm>
            <a:off x="8708304" y="4093526"/>
            <a:ext cx="25913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Analysis and prediction</a:t>
            </a:r>
          </a:p>
        </p:txBody>
      </p:sp>
      <p:sp>
        <p:nvSpPr>
          <p:cNvPr id="234" name="Shape 234"/>
          <p:cNvSpPr/>
          <p:nvPr/>
        </p:nvSpPr>
        <p:spPr>
          <a:xfrm>
            <a:off x="2470359" y="3464200"/>
            <a:ext cx="1088162" cy="1103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581423" y="4449831"/>
            <a:ext cx="2862237" cy="3342614"/>
          </a:xfrm>
          <a:prstGeom prst="rect">
            <a:avLst/>
          </a:pr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1581423" y="4009406"/>
            <a:ext cx="2862237" cy="451417"/>
          </a:xfrm>
          <a:prstGeom prst="rect">
            <a:avLst/>
          </a:pr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735028" y="4470486"/>
            <a:ext cx="2559956" cy="31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Crawling on the main page to retrieve the hotel list in Krabi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With every hotel in list, get into the hotel page to retrieve main info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At the reviews section, interact through JS to get the scores by people from different countries, seasons and with different purposes </a:t>
            </a:r>
          </a:p>
        </p:txBody>
      </p:sp>
      <p:sp>
        <p:nvSpPr>
          <p:cNvPr id="238" name="Shape 238"/>
          <p:cNvSpPr/>
          <p:nvPr/>
        </p:nvSpPr>
        <p:spPr>
          <a:xfrm>
            <a:off x="2290932" y="4093526"/>
            <a:ext cx="14481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web crawling</a:t>
            </a:r>
          </a:p>
        </p:txBody>
      </p:sp>
      <p:sp>
        <p:nvSpPr>
          <p:cNvPr id="239" name="Shape 239"/>
          <p:cNvSpPr/>
          <p:nvPr/>
        </p:nvSpPr>
        <p:spPr>
          <a:xfrm flipH="1">
            <a:off x="4596224" y="5372141"/>
            <a:ext cx="331265" cy="738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43" name="Group 243"/>
          <p:cNvGrpSpPr/>
          <p:nvPr/>
        </p:nvGrpSpPr>
        <p:grpSpPr>
          <a:xfrm>
            <a:off x="1537060" y="1475921"/>
            <a:ext cx="9930686" cy="1109142"/>
            <a:chOff x="0" y="-1"/>
            <a:chExt cx="9930684" cy="1109141"/>
          </a:xfrm>
        </p:grpSpPr>
        <p:sp>
          <p:nvSpPr>
            <p:cNvPr id="240" name="Shape 240"/>
            <p:cNvSpPr/>
            <p:nvPr/>
          </p:nvSpPr>
          <p:spPr>
            <a:xfrm>
              <a:off x="-1" y="-2"/>
              <a:ext cx="993068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Process of scraping on TripAdvisor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4562069" y="1060357"/>
              <a:ext cx="828509" cy="4878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67460" y="614464"/>
              <a:ext cx="6217727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We can initiate a crawling process to conduct this kind of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6"/>
      <p:bldP build="whole" bldLvl="1" animBg="1" rev="0" advAuto="0" spid="225" grpId="3"/>
      <p:bldP build="whole" bldLvl="1" animBg="1" rev="0" advAuto="0" spid="226" grpId="4"/>
      <p:bldP build="whole" bldLvl="1" animBg="1" rev="0" advAuto="0" spid="232" grpId="10"/>
      <p:bldP build="whole" bldLvl="1" animBg="1" rev="0" advAuto="0" spid="230" grpId="8"/>
      <p:bldP build="whole" bldLvl="1" animBg="1" rev="0" advAuto="0" spid="229" grpId="7"/>
      <p:bldP build="whole" bldLvl="1" animBg="1" rev="0" advAuto="0" spid="233" grpId="11"/>
      <p:bldP build="whole" bldLvl="1" animBg="1" rev="0" advAuto="0" spid="224" grpId="2"/>
      <p:bldP build="whole" bldLvl="1" animBg="1" rev="0" advAuto="0" spid="234" grpId="12"/>
      <p:bldP build="whole" bldLvl="1" animBg="1" rev="0" advAuto="0" spid="231" grpId="9"/>
      <p:bldP build="whole" bldLvl="1" animBg="1" rev="0" advAuto="0" spid="228" grpId="6"/>
      <p:bldP build="whole" bldLvl="1" animBg="1" rev="0" advAuto="0" spid="223" grpId="1"/>
      <p:bldP build="whole" bldLvl="1" animBg="1" rev="0" advAuto="0" spid="236" grpId="14"/>
      <p:bldP build="whole" bldLvl="1" animBg="1" rev="0" advAuto="0" spid="239" grpId="17"/>
      <p:bldP build="whole" bldLvl="1" animBg="1" rev="0" advAuto="0" spid="227" grpId="5"/>
      <p:bldP build="whole" bldLvl="1" animBg="1" rev="0" advAuto="0" spid="235" grpId="13"/>
      <p:bldP build="whole" bldLvl="1" animBg="1" rev="0" advAuto="0" spid="237" grpId="1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249"/>
          <p:cNvGrpSpPr/>
          <p:nvPr/>
        </p:nvGrpSpPr>
        <p:grpSpPr>
          <a:xfrm>
            <a:off x="769238" y="3539652"/>
            <a:ext cx="2157998" cy="653152"/>
            <a:chOff x="0" y="-2"/>
            <a:chExt cx="2157997" cy="653150"/>
          </a:xfrm>
        </p:grpSpPr>
        <p:grpSp>
          <p:nvGrpSpPr>
            <p:cNvPr id="247" name="Group 247"/>
            <p:cNvGrpSpPr/>
            <p:nvPr/>
          </p:nvGrpSpPr>
          <p:grpSpPr>
            <a:xfrm>
              <a:off x="139231" y="-3"/>
              <a:ext cx="1321112" cy="323606"/>
              <a:chOff x="0" y="-1"/>
              <a:chExt cx="1321111" cy="323605"/>
            </a:xfrm>
          </p:grpSpPr>
          <p:sp>
            <p:nvSpPr>
              <p:cNvPr id="245" name="Shape 245"/>
              <p:cNvSpPr/>
              <p:nvPr/>
            </p:nvSpPr>
            <p:spPr>
              <a:xfrm>
                <a:off x="-1" y="-2"/>
                <a:ext cx="1321112" cy="32360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-1" y="41149"/>
                <a:ext cx="1321112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Hotel name</a:t>
                </a:r>
              </a:p>
            </p:txBody>
          </p:sp>
        </p:grpSp>
        <p:sp>
          <p:nvSpPr>
            <p:cNvPr id="248" name="Shape 248"/>
            <p:cNvSpPr/>
            <p:nvPr/>
          </p:nvSpPr>
          <p:spPr>
            <a:xfrm>
              <a:off x="-1" y="307236"/>
              <a:ext cx="2157998" cy="3459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name of the hotel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0230583" y="6109451"/>
            <a:ext cx="2187277" cy="1118868"/>
            <a:chOff x="0" y="-2"/>
            <a:chExt cx="2187275" cy="1118866"/>
          </a:xfrm>
        </p:grpSpPr>
        <p:grpSp>
          <p:nvGrpSpPr>
            <p:cNvPr id="252" name="Group 252"/>
            <p:cNvGrpSpPr/>
            <p:nvPr/>
          </p:nvGrpSpPr>
          <p:grpSpPr>
            <a:xfrm>
              <a:off x="129475" y="-3"/>
              <a:ext cx="1366073" cy="323603"/>
              <a:chOff x="-1" y="-1"/>
              <a:chExt cx="1366072" cy="323602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2" y="-2"/>
                <a:ext cx="1366074" cy="323603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-2" y="22097"/>
                <a:ext cx="136607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ranking</a:t>
                </a:r>
              </a:p>
            </p:txBody>
          </p:sp>
        </p:grpSp>
        <p:sp>
          <p:nvSpPr>
            <p:cNvPr id="253" name="Shape 253"/>
            <p:cNvSpPr/>
            <p:nvPr/>
          </p:nvSpPr>
          <p:spPr>
            <a:xfrm>
              <a:off x="-1" y="341152"/>
              <a:ext cx="2187277" cy="7777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ranking of the hotel in its local area. Somehow related to the rating</a:t>
              </a:r>
            </a:p>
          </p:txBody>
        </p:sp>
      </p:grpSp>
      <p:grpSp>
        <p:nvGrpSpPr>
          <p:cNvPr id="259" name="Group 259"/>
          <p:cNvGrpSpPr/>
          <p:nvPr/>
        </p:nvGrpSpPr>
        <p:grpSpPr>
          <a:xfrm>
            <a:off x="10233344" y="4110021"/>
            <a:ext cx="2182517" cy="878640"/>
            <a:chOff x="0" y="-2"/>
            <a:chExt cx="2182516" cy="878639"/>
          </a:xfrm>
        </p:grpSpPr>
        <p:grpSp>
          <p:nvGrpSpPr>
            <p:cNvPr id="257" name="Group 257"/>
            <p:cNvGrpSpPr/>
            <p:nvPr/>
          </p:nvGrpSpPr>
          <p:grpSpPr>
            <a:xfrm>
              <a:off x="123798" y="-3"/>
              <a:ext cx="1274132" cy="323602"/>
              <a:chOff x="0" y="-1"/>
              <a:chExt cx="1274131" cy="323600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-1" y="-2"/>
                <a:ext cx="1274132" cy="323602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-1" y="22098"/>
                <a:ext cx="1274132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reviews</a:t>
                </a:r>
              </a:p>
            </p:txBody>
          </p:sp>
        </p:grpSp>
        <p:sp>
          <p:nvSpPr>
            <p:cNvPr id="258" name="Shape 258"/>
            <p:cNvSpPr/>
            <p:nvPr/>
          </p:nvSpPr>
          <p:spPr>
            <a:xfrm>
              <a:off x="-1" y="316825"/>
              <a:ext cx="2182517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total number of the reviews for this hotel</a:t>
              </a: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5539453" y="6748531"/>
            <a:ext cx="2356408" cy="871864"/>
            <a:chOff x="0" y="-1"/>
            <a:chExt cx="2356406" cy="871862"/>
          </a:xfrm>
        </p:grpSpPr>
        <p:grpSp>
          <p:nvGrpSpPr>
            <p:cNvPr id="262" name="Group 262"/>
            <p:cNvGrpSpPr/>
            <p:nvPr/>
          </p:nvGrpSpPr>
          <p:grpSpPr>
            <a:xfrm>
              <a:off x="134530" y="-2"/>
              <a:ext cx="1333627" cy="323604"/>
              <a:chOff x="-1" y="0"/>
              <a:chExt cx="1333626" cy="323602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-2" y="-1"/>
                <a:ext cx="1333627" cy="323604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-2" y="41148"/>
                <a:ext cx="1333627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Hotel rating</a:t>
                </a:r>
              </a:p>
            </p:txBody>
          </p:sp>
        </p:grpSp>
        <p:sp>
          <p:nvSpPr>
            <p:cNvPr id="263" name="Shape 263"/>
            <p:cNvSpPr/>
            <p:nvPr/>
          </p:nvSpPr>
          <p:spPr>
            <a:xfrm>
              <a:off x="-1" y="310048"/>
              <a:ext cx="2356408" cy="561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6" tIns="65006" rIns="65006" bIns="65006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overall rating of the hotel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H="1" rot="16200000">
            <a:off x="4345975" y="4753719"/>
            <a:ext cx="3003060" cy="986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 flipH="1">
            <a:off x="2290589" y="3481770"/>
            <a:ext cx="2665767" cy="236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 flipH="1" rot="10800000">
            <a:off x="6283414" y="3652861"/>
            <a:ext cx="4073736" cy="61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6515834" y="3815260"/>
            <a:ext cx="3844235" cy="2456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271" name="Group 271"/>
          <p:cNvGrpSpPr/>
          <p:nvPr/>
        </p:nvGrpSpPr>
        <p:grpSpPr>
          <a:xfrm>
            <a:off x="3217456" y="473502"/>
            <a:ext cx="6591849" cy="1928367"/>
            <a:chOff x="0" y="0"/>
            <a:chExt cx="6591848" cy="1928366"/>
          </a:xfrm>
        </p:grpSpPr>
        <p:sp>
          <p:nvSpPr>
            <p:cNvPr id="269" name="Shape 269"/>
            <p:cNvSpPr/>
            <p:nvPr/>
          </p:nvSpPr>
          <p:spPr>
            <a:xfrm>
              <a:off x="-1" y="-1"/>
              <a:ext cx="6591850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list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881779" y="1085482"/>
              <a:ext cx="828291" cy="487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272" name="image5.png"/>
          <p:cNvPicPr>
            <a:picLocks noChangeAspect="1"/>
          </p:cNvPicPr>
          <p:nvPr/>
        </p:nvPicPr>
        <p:blipFill>
          <a:blip r:embed="rId2">
            <a:alphaModFix amt="66542"/>
            <a:extLst/>
          </a:blip>
          <a:stretch>
            <a:fillRect/>
          </a:stretch>
        </p:blipFill>
        <p:spPr>
          <a:xfrm>
            <a:off x="3625951" y="3030109"/>
            <a:ext cx="6484754" cy="1562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Class="entr" nodeType="after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5"/>
      <p:bldP build="whole" bldLvl="1" animBg="1" rev="0" advAuto="0" spid="249" grpId="3"/>
      <p:bldP build="whole" bldLvl="1" animBg="1" rev="0" advAuto="0" spid="271" grpId="1"/>
      <p:bldP build="whole" bldLvl="1" animBg="1" rev="0" advAuto="0" spid="266" grpId="2"/>
      <p:bldP build="whole" bldLvl="1" animBg="1" rev="0" advAuto="0" spid="267" grpId="8"/>
      <p:bldP build="whole" bldLvl="1" animBg="1" rev="0" advAuto="0" spid="259" grpId="9"/>
      <p:bldP build="whole" bldLvl="1" animBg="1" rev="0" advAuto="0" spid="265" grpId="4"/>
      <p:bldP build="whole" bldLvl="1" animBg="1" rev="0" advAuto="0" spid="268" grpId="6"/>
      <p:bldP build="whole" bldLvl="1" animBg="1" rev="0" advAuto="0" spid="254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